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76" r:id="rId6"/>
    <p:sldId id="260" r:id="rId7"/>
    <p:sldId id="261" r:id="rId8"/>
    <p:sldId id="262" r:id="rId9"/>
    <p:sldId id="263" r:id="rId10"/>
    <p:sldId id="293" r:id="rId11"/>
    <p:sldId id="310" r:id="rId12"/>
    <p:sldId id="294" r:id="rId13"/>
    <p:sldId id="311" r:id="rId14"/>
    <p:sldId id="295" r:id="rId15"/>
    <p:sldId id="312" r:id="rId16"/>
    <p:sldId id="296" r:id="rId17"/>
    <p:sldId id="313" r:id="rId18"/>
    <p:sldId id="297" r:id="rId19"/>
    <p:sldId id="314" r:id="rId20"/>
    <p:sldId id="298" r:id="rId21"/>
    <p:sldId id="309" r:id="rId22"/>
    <p:sldId id="264" r:id="rId23"/>
    <p:sldId id="290" r:id="rId24"/>
    <p:sldId id="291" r:id="rId25"/>
    <p:sldId id="292" r:id="rId26"/>
    <p:sldId id="287" r:id="rId27"/>
    <p:sldId id="288" r:id="rId28"/>
    <p:sldId id="299" r:id="rId29"/>
    <p:sldId id="300" r:id="rId30"/>
    <p:sldId id="301" r:id="rId31"/>
    <p:sldId id="302" r:id="rId32"/>
    <p:sldId id="303" r:id="rId33"/>
    <p:sldId id="285" r:id="rId34"/>
    <p:sldId id="304" r:id="rId35"/>
    <p:sldId id="305" r:id="rId36"/>
    <p:sldId id="306" r:id="rId37"/>
    <p:sldId id="307" r:id="rId38"/>
    <p:sldId id="289" r:id="rId39"/>
    <p:sldId id="318" r:id="rId40"/>
    <p:sldId id="319" r:id="rId41"/>
    <p:sldId id="320" r:id="rId42"/>
    <p:sldId id="321" r:id="rId43"/>
    <p:sldId id="322" r:id="rId44"/>
    <p:sldId id="323" r:id="rId45"/>
    <p:sldId id="324" r:id="rId46"/>
    <p:sldId id="325" r:id="rId47"/>
    <p:sldId id="326" r:id="rId48"/>
    <p:sldId id="327" r:id="rId49"/>
    <p:sldId id="328" r:id="rId50"/>
    <p:sldId id="329" r:id="rId51"/>
    <p:sldId id="330" r:id="rId52"/>
    <p:sldId id="331" r:id="rId53"/>
    <p:sldId id="332" r:id="rId54"/>
    <p:sldId id="333" r:id="rId55"/>
    <p:sldId id="334" r:id="rId56"/>
    <p:sldId id="335" r:id="rId57"/>
    <p:sldId id="336" r:id="rId58"/>
    <p:sldId id="337" r:id="rId59"/>
    <p:sldId id="338" r:id="rId60"/>
    <p:sldId id="339" r:id="rId61"/>
    <p:sldId id="340" r:id="rId62"/>
    <p:sldId id="341" r:id="rId63"/>
    <p:sldId id="342" r:id="rId64"/>
    <p:sldId id="343" r:id="rId65"/>
    <p:sldId id="344" r:id="rId66"/>
    <p:sldId id="345" r:id="rId67"/>
    <p:sldId id="346" r:id="rId68"/>
    <p:sldId id="347" r:id="rId69"/>
    <p:sldId id="348" r:id="rId70"/>
    <p:sldId id="349" r:id="rId71"/>
    <p:sldId id="350" r:id="rId72"/>
    <p:sldId id="351" r:id="rId73"/>
    <p:sldId id="352" r:id="rId74"/>
    <p:sldId id="353" r:id="rId75"/>
    <p:sldId id="354" r:id="rId76"/>
    <p:sldId id="355" r:id="rId77"/>
    <p:sldId id="356" r:id="rId78"/>
    <p:sldId id="357" r:id="rId79"/>
    <p:sldId id="358" r:id="rId80"/>
    <p:sldId id="363" r:id="rId81"/>
    <p:sldId id="360" r:id="rId82"/>
    <p:sldId id="361" r:id="rId83"/>
    <p:sldId id="362" r:id="rId84"/>
    <p:sldId id="267" r:id="rId85"/>
    <p:sldId id="308" r:id="rId86"/>
    <p:sldId id="268" r:id="rId87"/>
    <p:sldId id="269" r:id="rId88"/>
    <p:sldId id="364" r:id="rId89"/>
    <p:sldId id="365" r:id="rId90"/>
    <p:sldId id="316" r:id="rId91"/>
    <p:sldId id="317" r:id="rId92"/>
    <p:sldId id="270" r:id="rId93"/>
    <p:sldId id="315" r:id="rId94"/>
    <p:sldId id="271" r:id="rId95"/>
    <p:sldId id="272" r:id="rId96"/>
    <p:sldId id="273" r:id="rId97"/>
    <p:sldId id="274" r:id="rId98"/>
    <p:sldId id="275" r:id="rId9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9" autoAdjust="0"/>
    <p:restoredTop sz="94660"/>
  </p:normalViewPr>
  <p:slideViewPr>
    <p:cSldViewPr snapToGrid="0">
      <p:cViewPr varScale="1">
        <p:scale>
          <a:sx n="115" d="100"/>
          <a:sy n="115" d="100"/>
        </p:scale>
        <p:origin x="39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1B9D4DF0-336A-481C-ABDF-D1FABCE01DD5}" type="datetimeFigureOut">
              <a:rPr lang="zh-TW" altLang="en-US" smtClean="0"/>
              <a:t>2021/3/30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DCD3345-5D95-437E-9C6E-431221B2FDE2}" type="slidenum">
              <a:rPr lang="zh-TW" altLang="en-US" smtClean="0"/>
              <a:t>‹#›</a:t>
            </a:fld>
            <a:endParaRPr lang="zh-TW" altLang="en-US"/>
          </a:p>
        </p:txBody>
      </p:sp>
    </p:spTree>
    <p:extLst>
      <p:ext uri="{BB962C8B-B14F-4D97-AF65-F5344CB8AC3E}">
        <p14:creationId xmlns:p14="http://schemas.microsoft.com/office/powerpoint/2010/main" val="3159423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B9D4DF0-336A-481C-ABDF-D1FABCE01DD5}" type="datetimeFigureOut">
              <a:rPr lang="zh-TW" altLang="en-US" smtClean="0"/>
              <a:t>2021/3/30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DCD3345-5D95-437E-9C6E-431221B2FDE2}" type="slidenum">
              <a:rPr lang="zh-TW" altLang="en-US" smtClean="0"/>
              <a:t>‹#›</a:t>
            </a:fld>
            <a:endParaRPr lang="zh-TW" altLang="en-US"/>
          </a:p>
        </p:txBody>
      </p:sp>
    </p:spTree>
    <p:extLst>
      <p:ext uri="{BB962C8B-B14F-4D97-AF65-F5344CB8AC3E}">
        <p14:creationId xmlns:p14="http://schemas.microsoft.com/office/powerpoint/2010/main" val="1926435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B9D4DF0-336A-481C-ABDF-D1FABCE01DD5}" type="datetimeFigureOut">
              <a:rPr lang="zh-TW" altLang="en-US" smtClean="0"/>
              <a:t>2021/3/30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DCD3345-5D95-437E-9C6E-431221B2FDE2}" type="slidenum">
              <a:rPr lang="zh-TW" altLang="en-US" smtClean="0"/>
              <a:t>‹#›</a:t>
            </a:fld>
            <a:endParaRPr lang="zh-TW" altLang="en-US"/>
          </a:p>
        </p:txBody>
      </p:sp>
    </p:spTree>
    <p:extLst>
      <p:ext uri="{BB962C8B-B14F-4D97-AF65-F5344CB8AC3E}">
        <p14:creationId xmlns:p14="http://schemas.microsoft.com/office/powerpoint/2010/main" val="1610417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B9D4DF0-336A-481C-ABDF-D1FABCE01DD5}" type="datetimeFigureOut">
              <a:rPr lang="zh-TW" altLang="en-US" smtClean="0"/>
              <a:t>2021/3/30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DCD3345-5D95-437E-9C6E-431221B2FDE2}" type="slidenum">
              <a:rPr lang="zh-TW" altLang="en-US" smtClean="0"/>
              <a:t>‹#›</a:t>
            </a:fld>
            <a:endParaRPr lang="zh-TW" altLang="en-US"/>
          </a:p>
        </p:txBody>
      </p:sp>
    </p:spTree>
    <p:extLst>
      <p:ext uri="{BB962C8B-B14F-4D97-AF65-F5344CB8AC3E}">
        <p14:creationId xmlns:p14="http://schemas.microsoft.com/office/powerpoint/2010/main" val="402144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1B9D4DF0-336A-481C-ABDF-D1FABCE01DD5}" type="datetimeFigureOut">
              <a:rPr lang="zh-TW" altLang="en-US" smtClean="0"/>
              <a:t>2021/3/30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DCD3345-5D95-437E-9C6E-431221B2FDE2}" type="slidenum">
              <a:rPr lang="zh-TW" altLang="en-US" smtClean="0"/>
              <a:t>‹#›</a:t>
            </a:fld>
            <a:endParaRPr lang="zh-TW" altLang="en-US"/>
          </a:p>
        </p:txBody>
      </p:sp>
    </p:spTree>
    <p:extLst>
      <p:ext uri="{BB962C8B-B14F-4D97-AF65-F5344CB8AC3E}">
        <p14:creationId xmlns:p14="http://schemas.microsoft.com/office/powerpoint/2010/main" val="837840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1B9D4DF0-336A-481C-ABDF-D1FABCE01DD5}" type="datetimeFigureOut">
              <a:rPr lang="zh-TW" altLang="en-US" smtClean="0"/>
              <a:t>2021/3/30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DCD3345-5D95-437E-9C6E-431221B2FDE2}" type="slidenum">
              <a:rPr lang="zh-TW" altLang="en-US" smtClean="0"/>
              <a:t>‹#›</a:t>
            </a:fld>
            <a:endParaRPr lang="zh-TW" altLang="en-US"/>
          </a:p>
        </p:txBody>
      </p:sp>
    </p:spTree>
    <p:extLst>
      <p:ext uri="{BB962C8B-B14F-4D97-AF65-F5344CB8AC3E}">
        <p14:creationId xmlns:p14="http://schemas.microsoft.com/office/powerpoint/2010/main" val="60849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1B9D4DF0-336A-481C-ABDF-D1FABCE01DD5}" type="datetimeFigureOut">
              <a:rPr lang="zh-TW" altLang="en-US" smtClean="0"/>
              <a:t>2021/3/30</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5DCD3345-5D95-437E-9C6E-431221B2FDE2}" type="slidenum">
              <a:rPr lang="zh-TW" altLang="en-US" smtClean="0"/>
              <a:t>‹#›</a:t>
            </a:fld>
            <a:endParaRPr lang="zh-TW" altLang="en-US"/>
          </a:p>
        </p:txBody>
      </p:sp>
    </p:spTree>
    <p:extLst>
      <p:ext uri="{BB962C8B-B14F-4D97-AF65-F5344CB8AC3E}">
        <p14:creationId xmlns:p14="http://schemas.microsoft.com/office/powerpoint/2010/main" val="3967900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1B9D4DF0-336A-481C-ABDF-D1FABCE01DD5}" type="datetimeFigureOut">
              <a:rPr lang="zh-TW" altLang="en-US" smtClean="0"/>
              <a:t>2021/3/30</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5DCD3345-5D95-437E-9C6E-431221B2FDE2}" type="slidenum">
              <a:rPr lang="zh-TW" altLang="en-US" smtClean="0"/>
              <a:t>‹#›</a:t>
            </a:fld>
            <a:endParaRPr lang="zh-TW" altLang="en-US"/>
          </a:p>
        </p:txBody>
      </p:sp>
    </p:spTree>
    <p:extLst>
      <p:ext uri="{BB962C8B-B14F-4D97-AF65-F5344CB8AC3E}">
        <p14:creationId xmlns:p14="http://schemas.microsoft.com/office/powerpoint/2010/main" val="2489923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1B9D4DF0-336A-481C-ABDF-D1FABCE01DD5}" type="datetimeFigureOut">
              <a:rPr lang="zh-TW" altLang="en-US" smtClean="0"/>
              <a:t>2021/3/30</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5DCD3345-5D95-437E-9C6E-431221B2FDE2}" type="slidenum">
              <a:rPr lang="zh-TW" altLang="en-US" smtClean="0"/>
              <a:t>‹#›</a:t>
            </a:fld>
            <a:endParaRPr lang="zh-TW" altLang="en-US"/>
          </a:p>
        </p:txBody>
      </p:sp>
    </p:spTree>
    <p:extLst>
      <p:ext uri="{BB962C8B-B14F-4D97-AF65-F5344CB8AC3E}">
        <p14:creationId xmlns:p14="http://schemas.microsoft.com/office/powerpoint/2010/main" val="3086347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1B9D4DF0-336A-481C-ABDF-D1FABCE01DD5}" type="datetimeFigureOut">
              <a:rPr lang="zh-TW" altLang="en-US" smtClean="0"/>
              <a:t>2021/3/30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DCD3345-5D95-437E-9C6E-431221B2FDE2}" type="slidenum">
              <a:rPr lang="zh-TW" altLang="en-US" smtClean="0"/>
              <a:t>‹#›</a:t>
            </a:fld>
            <a:endParaRPr lang="zh-TW" altLang="en-US"/>
          </a:p>
        </p:txBody>
      </p:sp>
    </p:spTree>
    <p:extLst>
      <p:ext uri="{BB962C8B-B14F-4D97-AF65-F5344CB8AC3E}">
        <p14:creationId xmlns:p14="http://schemas.microsoft.com/office/powerpoint/2010/main" val="1387470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1B9D4DF0-336A-481C-ABDF-D1FABCE01DD5}" type="datetimeFigureOut">
              <a:rPr lang="zh-TW" altLang="en-US" smtClean="0"/>
              <a:t>2021/3/30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DCD3345-5D95-437E-9C6E-431221B2FDE2}" type="slidenum">
              <a:rPr lang="zh-TW" altLang="en-US" smtClean="0"/>
              <a:t>‹#›</a:t>
            </a:fld>
            <a:endParaRPr lang="zh-TW" altLang="en-US"/>
          </a:p>
        </p:txBody>
      </p:sp>
    </p:spTree>
    <p:extLst>
      <p:ext uri="{BB962C8B-B14F-4D97-AF65-F5344CB8AC3E}">
        <p14:creationId xmlns:p14="http://schemas.microsoft.com/office/powerpoint/2010/main" val="889019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9D4DF0-336A-481C-ABDF-D1FABCE01DD5}" type="datetimeFigureOut">
              <a:rPr lang="zh-TW" altLang="en-US" smtClean="0"/>
              <a:t>2021/3/30</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D3345-5D95-437E-9C6E-431221B2FDE2}" type="slidenum">
              <a:rPr lang="zh-TW" altLang="en-US" smtClean="0"/>
              <a:t>‹#›</a:t>
            </a:fld>
            <a:endParaRPr lang="zh-TW" altLang="en-US"/>
          </a:p>
        </p:txBody>
      </p:sp>
    </p:spTree>
    <p:extLst>
      <p:ext uri="{BB962C8B-B14F-4D97-AF65-F5344CB8AC3E}">
        <p14:creationId xmlns:p14="http://schemas.microsoft.com/office/powerpoint/2010/main" val="638647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err="1" smtClean="0"/>
              <a:t>WindowsSever</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50641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使用可還元的加密來存放密碼</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188464" y="1825625"/>
            <a:ext cx="5815072" cy="4351338"/>
          </a:xfrm>
          <a:prstGeom prst="rect">
            <a:avLst/>
          </a:prstGeom>
        </p:spPr>
      </p:pic>
    </p:spTree>
    <p:extLst>
      <p:ext uri="{BB962C8B-B14F-4D97-AF65-F5344CB8AC3E}">
        <p14:creationId xmlns:p14="http://schemas.microsoft.com/office/powerpoint/2010/main" val="3381896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9011"/>
            <a:ext cx="10515600" cy="5777952"/>
          </a:xfrm>
        </p:spPr>
        <p:txBody>
          <a:bodyPr>
            <a:normAutofit fontScale="70000" lnSpcReduction="20000"/>
          </a:bodyPr>
          <a:lstStyle/>
          <a:p>
            <a:r>
              <a:rPr lang="en-US" altLang="zh-TW" dirty="0"/>
              <a:t>Enforce password history</a:t>
            </a:r>
          </a:p>
          <a:p>
            <a:endParaRPr lang="en-US" altLang="zh-TW" dirty="0"/>
          </a:p>
          <a:p>
            <a:r>
              <a:rPr lang="en-US" altLang="zh-TW" dirty="0"/>
              <a:t>This security setting determines the number of unique new passwords that have to be associated with a user account before an old password can be reused. The value must be between 0 and 24 passwords.</a:t>
            </a:r>
          </a:p>
          <a:p>
            <a:endParaRPr lang="en-US" altLang="zh-TW" dirty="0"/>
          </a:p>
          <a:p>
            <a:r>
              <a:rPr lang="en-US" altLang="zh-TW" dirty="0"/>
              <a:t>This policy enables administrators to enhance security by ensuring that old passwords are not reused continually.</a:t>
            </a:r>
          </a:p>
          <a:p>
            <a:endParaRPr lang="en-US" altLang="zh-TW" dirty="0"/>
          </a:p>
          <a:p>
            <a:r>
              <a:rPr lang="en-US" altLang="zh-TW" dirty="0"/>
              <a:t>Default:</a:t>
            </a:r>
          </a:p>
          <a:p>
            <a:endParaRPr lang="en-US" altLang="zh-TW" dirty="0"/>
          </a:p>
          <a:p>
            <a:r>
              <a:rPr lang="en-US" altLang="zh-TW" dirty="0"/>
              <a:t>24 on domain controllers.</a:t>
            </a:r>
          </a:p>
          <a:p>
            <a:r>
              <a:rPr lang="en-US" altLang="zh-TW" dirty="0"/>
              <a:t>0 on stand-alone servers.</a:t>
            </a:r>
          </a:p>
          <a:p>
            <a:endParaRPr lang="en-US" altLang="zh-TW" dirty="0"/>
          </a:p>
          <a:p>
            <a:r>
              <a:rPr lang="en-US" altLang="zh-TW" dirty="0"/>
              <a:t>Note: By default, member computers follow the configuration of their domain controllers.</a:t>
            </a:r>
          </a:p>
          <a:p>
            <a:r>
              <a:rPr lang="en-US" altLang="zh-TW" dirty="0"/>
              <a:t>To maintain the effectiveness of the password history, do not allow passwords to be changed immediately after they were just changed by also enabling the Minimum password age security policy setting. For information about the minimum password age security policy setting, see Minimum password age.</a:t>
            </a:r>
            <a:endParaRPr lang="zh-TW" altLang="en-US" dirty="0"/>
          </a:p>
        </p:txBody>
      </p:sp>
    </p:spTree>
    <p:extLst>
      <p:ext uri="{BB962C8B-B14F-4D97-AF65-F5344CB8AC3E}">
        <p14:creationId xmlns:p14="http://schemas.microsoft.com/office/powerpoint/2010/main" val="1302481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密碼必須符合複雜性需求</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182768" y="1825625"/>
            <a:ext cx="5826464" cy="4351338"/>
          </a:xfrm>
          <a:prstGeom prst="rect">
            <a:avLst/>
          </a:prstGeom>
        </p:spPr>
      </p:pic>
    </p:spTree>
    <p:extLst>
      <p:ext uri="{BB962C8B-B14F-4D97-AF65-F5344CB8AC3E}">
        <p14:creationId xmlns:p14="http://schemas.microsoft.com/office/powerpoint/2010/main" val="2003658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432262"/>
            <a:ext cx="10515600" cy="5744701"/>
          </a:xfrm>
        </p:spPr>
        <p:txBody>
          <a:bodyPr>
            <a:normAutofit fontScale="92500" lnSpcReduction="20000"/>
          </a:bodyPr>
          <a:lstStyle/>
          <a:p>
            <a:r>
              <a:rPr lang="en-US" altLang="zh-TW" dirty="0"/>
              <a:t>Maximum password age</a:t>
            </a:r>
          </a:p>
          <a:p>
            <a:endParaRPr lang="en-US" altLang="zh-TW" dirty="0"/>
          </a:p>
          <a:p>
            <a:r>
              <a:rPr lang="en-US" altLang="zh-TW" dirty="0"/>
              <a:t>This security setting determines the period of time (in days) that a password can be used before the system requires the user to change it. You can set passwords to expire after a number of days between 1 and 999, or you can specify that passwords never expire by setting the number of days to 0. If the maximum password age is between 1 and 999 days, the Minimum password age must be less than the maximum password age. If the maximum password age is set to 0, the minimum password age can be any value between 0 and 998 days.</a:t>
            </a:r>
          </a:p>
          <a:p>
            <a:endParaRPr lang="en-US" altLang="zh-TW" dirty="0"/>
          </a:p>
          <a:p>
            <a:r>
              <a:rPr lang="en-US" altLang="zh-TW" dirty="0"/>
              <a:t>Note: It is a security best practice to have passwords expire every 30 to 90 days, depending on your environment. This way, an attacker has a limited amount of time in which to crack a user's password and have access to your network resources.</a:t>
            </a:r>
          </a:p>
          <a:p>
            <a:endParaRPr lang="en-US" altLang="zh-TW" dirty="0"/>
          </a:p>
          <a:p>
            <a:r>
              <a:rPr lang="en-US" altLang="zh-TW" dirty="0"/>
              <a:t>Default: 42.</a:t>
            </a:r>
            <a:endParaRPr lang="zh-TW" altLang="en-US" dirty="0"/>
          </a:p>
        </p:txBody>
      </p:sp>
    </p:spTree>
    <p:extLst>
      <p:ext uri="{BB962C8B-B14F-4D97-AF65-F5344CB8AC3E}">
        <p14:creationId xmlns:p14="http://schemas.microsoft.com/office/powerpoint/2010/main" val="1730445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密碼最常使用期限</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192264" y="1825625"/>
            <a:ext cx="5807471" cy="4351338"/>
          </a:xfrm>
          <a:prstGeom prst="rect">
            <a:avLst/>
          </a:prstGeom>
        </p:spPr>
      </p:pic>
    </p:spTree>
    <p:extLst>
      <p:ext uri="{BB962C8B-B14F-4D97-AF65-F5344CB8AC3E}">
        <p14:creationId xmlns:p14="http://schemas.microsoft.com/office/powerpoint/2010/main" val="1970632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440575"/>
            <a:ext cx="10515600" cy="5736388"/>
          </a:xfrm>
        </p:spPr>
        <p:txBody>
          <a:bodyPr>
            <a:normAutofit fontScale="55000" lnSpcReduction="20000"/>
          </a:bodyPr>
          <a:lstStyle/>
          <a:p>
            <a:r>
              <a:rPr lang="en-US" altLang="zh-TW" dirty="0"/>
              <a:t>Minimum password age</a:t>
            </a:r>
          </a:p>
          <a:p>
            <a:endParaRPr lang="en-US" altLang="zh-TW" dirty="0"/>
          </a:p>
          <a:p>
            <a:r>
              <a:rPr lang="en-US" altLang="zh-TW" dirty="0"/>
              <a:t>This security setting determines the period of time (in days) that a password must be used before the user can change it. You can set a value between 1 and 998 days, or you can allow changes immediately by setting the number of days to 0.</a:t>
            </a:r>
          </a:p>
          <a:p>
            <a:endParaRPr lang="en-US" altLang="zh-TW" dirty="0"/>
          </a:p>
          <a:p>
            <a:r>
              <a:rPr lang="en-US" altLang="zh-TW" dirty="0"/>
              <a:t>The minimum password age must be less than the Maximum password age, unless the maximum password age is set to 0, indicating that passwords will never expire. If the maximum password age is set to 0, the minimum password age can be set to any value between 0 and 998.</a:t>
            </a:r>
          </a:p>
          <a:p>
            <a:endParaRPr lang="en-US" altLang="zh-TW" dirty="0"/>
          </a:p>
          <a:p>
            <a:r>
              <a:rPr lang="en-US" altLang="zh-TW" dirty="0"/>
              <a:t>Configure the minimum password age to be more than 0 if you want Enforce password history to be effective. Without a minimum password age, users can cycle through passwords repeatedly until they get to an old favorite. The default setting does not follow this recommendation, so that an administrator can specify a password for a user and then require the user to change the administrator-defined password when the user logs on. If the password history is set to 0, the user does not have to choose a new password. For this reason, Enforce password history is set to 1 by default.</a:t>
            </a:r>
          </a:p>
          <a:p>
            <a:endParaRPr lang="en-US" altLang="zh-TW" dirty="0"/>
          </a:p>
          <a:p>
            <a:r>
              <a:rPr lang="en-US" altLang="zh-TW" dirty="0"/>
              <a:t>Default:</a:t>
            </a:r>
          </a:p>
          <a:p>
            <a:endParaRPr lang="en-US" altLang="zh-TW" dirty="0"/>
          </a:p>
          <a:p>
            <a:r>
              <a:rPr lang="en-US" altLang="zh-TW" dirty="0"/>
              <a:t>1 on domain controllers.</a:t>
            </a:r>
          </a:p>
          <a:p>
            <a:r>
              <a:rPr lang="en-US" altLang="zh-TW" dirty="0"/>
              <a:t>0 on stand-alone servers.</a:t>
            </a:r>
          </a:p>
          <a:p>
            <a:endParaRPr lang="en-US" altLang="zh-TW" dirty="0"/>
          </a:p>
          <a:p>
            <a:r>
              <a:rPr lang="en-US" altLang="zh-TW" dirty="0"/>
              <a:t>Note: By default, member computers follow the configuration of their domain controllers.</a:t>
            </a:r>
            <a:endParaRPr lang="zh-TW" altLang="en-US" dirty="0"/>
          </a:p>
        </p:txBody>
      </p:sp>
    </p:spTree>
    <p:extLst>
      <p:ext uri="{BB962C8B-B14F-4D97-AF65-F5344CB8AC3E}">
        <p14:creationId xmlns:p14="http://schemas.microsoft.com/office/powerpoint/2010/main" val="3944826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密碼最短使用期限</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194163" y="1825625"/>
            <a:ext cx="5803674" cy="4351338"/>
          </a:xfrm>
          <a:prstGeom prst="rect">
            <a:avLst/>
          </a:prstGeom>
        </p:spPr>
      </p:pic>
    </p:spTree>
    <p:extLst>
      <p:ext uri="{BB962C8B-B14F-4D97-AF65-F5344CB8AC3E}">
        <p14:creationId xmlns:p14="http://schemas.microsoft.com/office/powerpoint/2010/main" val="750621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457200"/>
            <a:ext cx="10515600" cy="5719763"/>
          </a:xfrm>
        </p:spPr>
        <p:txBody>
          <a:bodyPr>
            <a:normAutofit fontScale="92500" lnSpcReduction="10000"/>
          </a:bodyPr>
          <a:lstStyle/>
          <a:p>
            <a:r>
              <a:rPr lang="en-US" altLang="zh-TW" dirty="0"/>
              <a:t>Minimum password length</a:t>
            </a:r>
          </a:p>
          <a:p>
            <a:endParaRPr lang="en-US" altLang="zh-TW" dirty="0"/>
          </a:p>
          <a:p>
            <a:r>
              <a:rPr lang="en-US" altLang="zh-TW" dirty="0"/>
              <a:t>This security setting determines the least number of characters that a password for a user account may contain. You can set a value of between 1 and 20 characters, or you can establish that no password is required by setting the number of characters to 0.</a:t>
            </a:r>
          </a:p>
          <a:p>
            <a:endParaRPr lang="en-US" altLang="zh-TW" dirty="0"/>
          </a:p>
          <a:p>
            <a:r>
              <a:rPr lang="en-US" altLang="zh-TW" dirty="0"/>
              <a:t>Default:</a:t>
            </a:r>
          </a:p>
          <a:p>
            <a:endParaRPr lang="en-US" altLang="zh-TW" dirty="0"/>
          </a:p>
          <a:p>
            <a:r>
              <a:rPr lang="en-US" altLang="zh-TW" dirty="0"/>
              <a:t>7 on domain controllers.</a:t>
            </a:r>
          </a:p>
          <a:p>
            <a:r>
              <a:rPr lang="en-US" altLang="zh-TW" dirty="0"/>
              <a:t>0 on stand-alone servers.</a:t>
            </a:r>
          </a:p>
          <a:p>
            <a:endParaRPr lang="en-US" altLang="zh-TW" dirty="0"/>
          </a:p>
          <a:p>
            <a:r>
              <a:rPr lang="en-US" altLang="zh-TW" dirty="0"/>
              <a:t>Note: By default, member computers follow the configuration of their domain controllers.</a:t>
            </a:r>
            <a:endParaRPr lang="zh-TW" altLang="en-US" dirty="0"/>
          </a:p>
        </p:txBody>
      </p:sp>
    </p:spTree>
    <p:extLst>
      <p:ext uri="{BB962C8B-B14F-4D97-AF65-F5344CB8AC3E}">
        <p14:creationId xmlns:p14="http://schemas.microsoft.com/office/powerpoint/2010/main" val="193605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強制執行密碼歷程記錄</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188464" y="1825625"/>
            <a:ext cx="5815072" cy="4351338"/>
          </a:xfrm>
          <a:prstGeom prst="rect">
            <a:avLst/>
          </a:prstGeom>
        </p:spPr>
      </p:pic>
    </p:spTree>
    <p:extLst>
      <p:ext uri="{BB962C8B-B14F-4D97-AF65-F5344CB8AC3E}">
        <p14:creationId xmlns:p14="http://schemas.microsoft.com/office/powerpoint/2010/main" val="2927248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82385"/>
            <a:ext cx="10515600" cy="5794578"/>
          </a:xfrm>
        </p:spPr>
        <p:txBody>
          <a:bodyPr>
            <a:normAutofit fontScale="40000" lnSpcReduction="20000"/>
          </a:bodyPr>
          <a:lstStyle/>
          <a:p>
            <a:r>
              <a:rPr lang="en-US" altLang="zh-TW" dirty="0"/>
              <a:t>Password must meet complexity requirements</a:t>
            </a:r>
          </a:p>
          <a:p>
            <a:endParaRPr lang="en-US" altLang="zh-TW" dirty="0"/>
          </a:p>
          <a:p>
            <a:r>
              <a:rPr lang="en-US" altLang="zh-TW" dirty="0"/>
              <a:t>This security setting determines whether passwords must meet complexity requirements.</a:t>
            </a:r>
          </a:p>
          <a:p>
            <a:endParaRPr lang="en-US" altLang="zh-TW" dirty="0"/>
          </a:p>
          <a:p>
            <a:r>
              <a:rPr lang="en-US" altLang="zh-TW" dirty="0"/>
              <a:t>If this policy is enabled, passwords must meet the following minimum requirements:</a:t>
            </a:r>
          </a:p>
          <a:p>
            <a:endParaRPr lang="en-US" altLang="zh-TW" dirty="0"/>
          </a:p>
          <a:p>
            <a:r>
              <a:rPr lang="en-US" altLang="zh-TW" dirty="0"/>
              <a:t>Not contain the user's account name or parts of the user's full name that exceed two consecutive characters</a:t>
            </a:r>
          </a:p>
          <a:p>
            <a:r>
              <a:rPr lang="en-US" altLang="zh-TW" dirty="0"/>
              <a:t>Be at least six characters in length</a:t>
            </a:r>
          </a:p>
          <a:p>
            <a:r>
              <a:rPr lang="en-US" altLang="zh-TW" dirty="0"/>
              <a:t>Contain characters from three of the following four categories:</a:t>
            </a:r>
          </a:p>
          <a:p>
            <a:r>
              <a:rPr lang="en-US" altLang="zh-TW" dirty="0"/>
              <a:t>English uppercase characters (A through Z)</a:t>
            </a:r>
          </a:p>
          <a:p>
            <a:r>
              <a:rPr lang="en-US" altLang="zh-TW" dirty="0"/>
              <a:t>English lowercase characters (a through z)</a:t>
            </a:r>
          </a:p>
          <a:p>
            <a:r>
              <a:rPr lang="en-US" altLang="zh-TW" dirty="0"/>
              <a:t>Base 10 digits (0 through 9)</a:t>
            </a:r>
          </a:p>
          <a:p>
            <a:r>
              <a:rPr lang="en-US" altLang="zh-TW" dirty="0"/>
              <a:t>Non-alphabetic characters (for example, !, $, #, %)</a:t>
            </a:r>
          </a:p>
          <a:p>
            <a:r>
              <a:rPr lang="en-US" altLang="zh-TW" dirty="0"/>
              <a:t>Complexity requirements are enforced when passwords are changed or created.</a:t>
            </a:r>
          </a:p>
          <a:p>
            <a:endParaRPr lang="en-US" altLang="zh-TW" dirty="0"/>
          </a:p>
          <a:p>
            <a:endParaRPr lang="en-US" altLang="zh-TW" dirty="0"/>
          </a:p>
          <a:p>
            <a:endParaRPr lang="en-US" altLang="zh-TW" dirty="0"/>
          </a:p>
          <a:p>
            <a:r>
              <a:rPr lang="en-US" altLang="zh-TW" dirty="0"/>
              <a:t>Default:</a:t>
            </a:r>
          </a:p>
          <a:p>
            <a:endParaRPr lang="en-US" altLang="zh-TW" dirty="0"/>
          </a:p>
          <a:p>
            <a:r>
              <a:rPr lang="en-US" altLang="zh-TW" dirty="0"/>
              <a:t>Enabled on domain controllers.</a:t>
            </a:r>
          </a:p>
          <a:p>
            <a:r>
              <a:rPr lang="en-US" altLang="zh-TW" dirty="0"/>
              <a:t>Disabled on stand-alone servers.</a:t>
            </a:r>
          </a:p>
          <a:p>
            <a:endParaRPr lang="en-US" altLang="zh-TW" dirty="0"/>
          </a:p>
          <a:p>
            <a:r>
              <a:rPr lang="en-US" altLang="zh-TW" dirty="0"/>
              <a:t>Note: By default, member computers follow the configuration of their domain controllers.</a:t>
            </a:r>
            <a:endParaRPr lang="zh-TW" altLang="en-US" dirty="0"/>
          </a:p>
        </p:txBody>
      </p:sp>
    </p:spTree>
    <p:extLst>
      <p:ext uri="{BB962C8B-B14F-4D97-AF65-F5344CB8AC3E}">
        <p14:creationId xmlns:p14="http://schemas.microsoft.com/office/powerpoint/2010/main" val="1563521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55600"/>
            <a:ext cx="10515600" cy="1325563"/>
          </a:xfrm>
        </p:spPr>
        <p:txBody>
          <a:bodyPr/>
          <a:lstStyle/>
          <a:p>
            <a:r>
              <a:rPr lang="en-US" altLang="zh-TW" dirty="0" err="1" smtClean="0"/>
              <a:t>Gpedit</a:t>
            </a:r>
            <a:r>
              <a:rPr lang="en-US" altLang="zh-TW" dirty="0" smtClean="0"/>
              <a:t>(</a:t>
            </a:r>
            <a:r>
              <a:rPr lang="zh-TW" altLang="en-US" dirty="0" smtClean="0"/>
              <a:t>本機群組原則編輯器</a:t>
            </a:r>
            <a:r>
              <a:rPr lang="en-US" altLang="zh-TW" dirty="0" smtClean="0"/>
              <a:t>)</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081348" y="1825625"/>
            <a:ext cx="6029304" cy="4351338"/>
          </a:xfrm>
          <a:prstGeom prst="rect">
            <a:avLst/>
          </a:prstGeom>
        </p:spPr>
      </p:pic>
    </p:spTree>
    <p:extLst>
      <p:ext uri="{BB962C8B-B14F-4D97-AF65-F5344CB8AC3E}">
        <p14:creationId xmlns:p14="http://schemas.microsoft.com/office/powerpoint/2010/main" val="3986401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最小密碼長度</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193214" y="1825625"/>
            <a:ext cx="5805571" cy="4351338"/>
          </a:xfrm>
          <a:prstGeom prst="rect">
            <a:avLst/>
          </a:prstGeom>
        </p:spPr>
      </p:pic>
    </p:spTree>
    <p:extLst>
      <p:ext uri="{BB962C8B-B14F-4D97-AF65-F5344CB8AC3E}">
        <p14:creationId xmlns:p14="http://schemas.microsoft.com/office/powerpoint/2010/main" val="1136737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581891"/>
            <a:ext cx="10515600" cy="5595072"/>
          </a:xfrm>
        </p:spPr>
        <p:txBody>
          <a:bodyPr>
            <a:normAutofit fontScale="85000" lnSpcReduction="20000"/>
          </a:bodyPr>
          <a:lstStyle/>
          <a:p>
            <a:r>
              <a:rPr lang="en-US" altLang="zh-TW" dirty="0"/>
              <a:t>Store passwords using reversible encryption</a:t>
            </a:r>
          </a:p>
          <a:p>
            <a:endParaRPr lang="en-US" altLang="zh-TW" dirty="0"/>
          </a:p>
          <a:p>
            <a:r>
              <a:rPr lang="en-US" altLang="zh-TW" dirty="0"/>
              <a:t>This security setting determines whether the operating system stores passwords using reversible encryption.</a:t>
            </a:r>
          </a:p>
          <a:p>
            <a:endParaRPr lang="en-US" altLang="zh-TW" dirty="0"/>
          </a:p>
          <a:p>
            <a:r>
              <a:rPr lang="en-US" altLang="zh-TW" dirty="0"/>
              <a:t>This policy provides support for applications that use protocols that require knowledge of the user's password for authentication purposes. Storing passwords using reversible encryption is essentially the same as storing plaintext versions of the passwords. For this reason, this policy should never be enabled unless application requirements outweigh the need to protect password information.</a:t>
            </a:r>
          </a:p>
          <a:p>
            <a:endParaRPr lang="en-US" altLang="zh-TW" dirty="0"/>
          </a:p>
          <a:p>
            <a:r>
              <a:rPr lang="en-US" altLang="zh-TW" dirty="0"/>
              <a:t>This policy is required when using </a:t>
            </a:r>
            <a:r>
              <a:rPr lang="en-US" altLang="zh-TW" dirty="0">
                <a:solidFill>
                  <a:srgbClr val="FF0000"/>
                </a:solidFill>
              </a:rPr>
              <a:t>Challenge-Handshake Authentication Protocol (CHAP) authentication through remote access or Internet Authentication Services (IAS). </a:t>
            </a:r>
            <a:r>
              <a:rPr lang="en-US" altLang="zh-TW" dirty="0"/>
              <a:t>It is also required when using Digest Authentication in Internet Information Services (IIS).</a:t>
            </a:r>
          </a:p>
          <a:p>
            <a:endParaRPr lang="en-US" altLang="zh-TW" dirty="0"/>
          </a:p>
          <a:p>
            <a:r>
              <a:rPr lang="en-US" altLang="zh-TW" dirty="0"/>
              <a:t>Default: Disabled.</a:t>
            </a:r>
            <a:endParaRPr lang="zh-TW" altLang="en-US" dirty="0"/>
          </a:p>
        </p:txBody>
      </p:sp>
    </p:spTree>
    <p:extLst>
      <p:ext uri="{BB962C8B-B14F-4D97-AF65-F5344CB8AC3E}">
        <p14:creationId xmlns:p14="http://schemas.microsoft.com/office/powerpoint/2010/main" val="3907728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帳戶鎖定原則</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3185616" y="1825625"/>
            <a:ext cx="5820768" cy="4351338"/>
          </a:xfrm>
          <a:prstGeom prst="rect">
            <a:avLst/>
          </a:prstGeom>
        </p:spPr>
      </p:pic>
    </p:spTree>
    <p:extLst>
      <p:ext uri="{BB962C8B-B14F-4D97-AF65-F5344CB8AC3E}">
        <p14:creationId xmlns:p14="http://schemas.microsoft.com/office/powerpoint/2010/main" val="479918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重設帳戶鎖定計數器</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193214" y="1825625"/>
            <a:ext cx="5805571" cy="4351338"/>
          </a:xfrm>
          <a:prstGeom prst="rect">
            <a:avLst/>
          </a:prstGeom>
        </p:spPr>
      </p:pic>
    </p:spTree>
    <p:extLst>
      <p:ext uri="{BB962C8B-B14F-4D97-AF65-F5344CB8AC3E}">
        <p14:creationId xmlns:p14="http://schemas.microsoft.com/office/powerpoint/2010/main" val="2980112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帳</a:t>
            </a:r>
            <a:r>
              <a:rPr lang="zh-TW" altLang="en-US" dirty="0"/>
              <a:t>戶</a:t>
            </a:r>
            <a:r>
              <a:rPr lang="zh-TW" altLang="en-US" dirty="0" smtClean="0"/>
              <a:t>所定時間</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194163" y="1825625"/>
            <a:ext cx="5803674" cy="4351338"/>
          </a:xfrm>
          <a:prstGeom prst="rect">
            <a:avLst/>
          </a:prstGeom>
        </p:spPr>
      </p:pic>
    </p:spTree>
    <p:extLst>
      <p:ext uri="{BB962C8B-B14F-4D97-AF65-F5344CB8AC3E}">
        <p14:creationId xmlns:p14="http://schemas.microsoft.com/office/powerpoint/2010/main" val="2096526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帳戶鎖定闢值</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189420" y="1825625"/>
            <a:ext cx="5813160" cy="4351338"/>
          </a:xfrm>
          <a:prstGeom prst="rect">
            <a:avLst/>
          </a:prstGeom>
        </p:spPr>
      </p:pic>
    </p:spTree>
    <p:extLst>
      <p:ext uri="{BB962C8B-B14F-4D97-AF65-F5344CB8AC3E}">
        <p14:creationId xmlns:p14="http://schemas.microsoft.com/office/powerpoint/2010/main" val="675517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本機原則</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196999" y="1825625"/>
            <a:ext cx="5798001" cy="4351338"/>
          </a:xfrm>
          <a:prstGeom prst="rect">
            <a:avLst/>
          </a:prstGeom>
        </p:spPr>
      </p:pic>
    </p:spTree>
    <p:extLst>
      <p:ext uri="{BB962C8B-B14F-4D97-AF65-F5344CB8AC3E}">
        <p14:creationId xmlns:p14="http://schemas.microsoft.com/office/powerpoint/2010/main" val="3533915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安全性選項</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196055" y="1825625"/>
            <a:ext cx="5799890" cy="4351338"/>
          </a:xfrm>
          <a:prstGeom prst="rect">
            <a:avLst/>
          </a:prstGeom>
        </p:spPr>
      </p:pic>
    </p:spTree>
    <p:extLst>
      <p:ext uri="{BB962C8B-B14F-4D97-AF65-F5344CB8AC3E}">
        <p14:creationId xmlns:p14="http://schemas.microsoft.com/office/powerpoint/2010/main" val="3513542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稽核原則</a:t>
            </a:r>
            <a:r>
              <a:rPr lang="en-US" altLang="zh-TW" dirty="0" smtClean="0"/>
              <a:t>(</a:t>
            </a:r>
            <a:r>
              <a:rPr lang="en-US" altLang="zh-TW" dirty="0"/>
              <a:t>Local Policies</a:t>
            </a:r>
            <a:r>
              <a:rPr lang="en-US" altLang="zh-TW" dirty="0" smtClean="0"/>
              <a:t>)</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202672" y="1825625"/>
            <a:ext cx="5786655" cy="4351338"/>
          </a:xfrm>
          <a:prstGeom prst="rect">
            <a:avLst/>
          </a:prstGeom>
        </p:spPr>
      </p:pic>
      <p:sp>
        <p:nvSpPr>
          <p:cNvPr id="5" name="矩形 4"/>
          <p:cNvSpPr/>
          <p:nvPr/>
        </p:nvSpPr>
        <p:spPr>
          <a:xfrm>
            <a:off x="3441469" y="3200400"/>
            <a:ext cx="1022466" cy="2327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81884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稽核目錄服務存取</a:t>
            </a:r>
          </a:p>
        </p:txBody>
      </p:sp>
      <p:pic>
        <p:nvPicPr>
          <p:cNvPr id="4" name="內容版面配置區 3"/>
          <p:cNvPicPr>
            <a:picLocks noGrp="1" noChangeAspect="1"/>
          </p:cNvPicPr>
          <p:nvPr>
            <p:ph idx="1"/>
          </p:nvPr>
        </p:nvPicPr>
        <p:blipFill>
          <a:blip r:embed="rId2"/>
          <a:stretch>
            <a:fillRect/>
          </a:stretch>
        </p:blipFill>
        <p:spPr>
          <a:xfrm>
            <a:off x="3193214" y="1825625"/>
            <a:ext cx="5805571" cy="4351338"/>
          </a:xfrm>
          <a:prstGeom prst="rect">
            <a:avLst/>
          </a:prstGeom>
        </p:spPr>
      </p:pic>
    </p:spTree>
    <p:extLst>
      <p:ext uri="{BB962C8B-B14F-4D97-AF65-F5344CB8AC3E}">
        <p14:creationId xmlns:p14="http://schemas.microsoft.com/office/powerpoint/2010/main" val="109818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本地端內群組</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150101" y="1825625"/>
            <a:ext cx="5891797" cy="4351338"/>
          </a:xfrm>
          <a:prstGeom prst="rect">
            <a:avLst/>
          </a:prstGeom>
        </p:spPr>
      </p:pic>
    </p:spTree>
    <p:extLst>
      <p:ext uri="{BB962C8B-B14F-4D97-AF65-F5344CB8AC3E}">
        <p14:creationId xmlns:p14="http://schemas.microsoft.com/office/powerpoint/2010/main" val="1008239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稽核系統事件</a:t>
            </a:r>
          </a:p>
        </p:txBody>
      </p:sp>
      <p:pic>
        <p:nvPicPr>
          <p:cNvPr id="4" name="內容版面配置區 3"/>
          <p:cNvPicPr>
            <a:picLocks noGrp="1" noChangeAspect="1"/>
          </p:cNvPicPr>
          <p:nvPr>
            <p:ph idx="1"/>
          </p:nvPr>
        </p:nvPicPr>
        <p:blipFill>
          <a:blip r:embed="rId2"/>
          <a:stretch>
            <a:fillRect/>
          </a:stretch>
        </p:blipFill>
        <p:spPr>
          <a:xfrm>
            <a:off x="3192264" y="1825625"/>
            <a:ext cx="5807471" cy="4351338"/>
          </a:xfrm>
          <a:prstGeom prst="rect">
            <a:avLst/>
          </a:prstGeom>
        </p:spPr>
      </p:pic>
    </p:spTree>
    <p:extLst>
      <p:ext uri="{BB962C8B-B14F-4D97-AF65-F5344CB8AC3E}">
        <p14:creationId xmlns:p14="http://schemas.microsoft.com/office/powerpoint/2010/main" val="1829433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稽核物件存取</a:t>
            </a:r>
          </a:p>
        </p:txBody>
      </p:sp>
      <p:pic>
        <p:nvPicPr>
          <p:cNvPr id="4" name="內容版面配置區 3"/>
          <p:cNvPicPr>
            <a:picLocks noGrp="1" noChangeAspect="1"/>
          </p:cNvPicPr>
          <p:nvPr>
            <p:ph idx="1"/>
          </p:nvPr>
        </p:nvPicPr>
        <p:blipFill>
          <a:blip r:embed="rId2"/>
          <a:stretch>
            <a:fillRect/>
          </a:stretch>
        </p:blipFill>
        <p:spPr>
          <a:xfrm>
            <a:off x="3196055" y="1825625"/>
            <a:ext cx="5799890" cy="4351338"/>
          </a:xfrm>
          <a:prstGeom prst="rect">
            <a:avLst/>
          </a:prstGeom>
        </p:spPr>
      </p:pic>
    </p:spTree>
    <p:extLst>
      <p:ext uri="{BB962C8B-B14F-4D97-AF65-F5344CB8AC3E}">
        <p14:creationId xmlns:p14="http://schemas.microsoft.com/office/powerpoint/2010/main" val="3287410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稽核原則變更</a:t>
            </a:r>
          </a:p>
        </p:txBody>
      </p:sp>
      <p:pic>
        <p:nvPicPr>
          <p:cNvPr id="4" name="內容版面配置區 3"/>
          <p:cNvPicPr>
            <a:picLocks noGrp="1" noChangeAspect="1"/>
          </p:cNvPicPr>
          <p:nvPr>
            <p:ph idx="1"/>
          </p:nvPr>
        </p:nvPicPr>
        <p:blipFill>
          <a:blip r:embed="rId2"/>
          <a:stretch>
            <a:fillRect/>
          </a:stretch>
        </p:blipFill>
        <p:spPr>
          <a:xfrm>
            <a:off x="3194163" y="1825625"/>
            <a:ext cx="5803674" cy="4351338"/>
          </a:xfrm>
          <a:prstGeom prst="rect">
            <a:avLst/>
          </a:prstGeom>
        </p:spPr>
      </p:pic>
    </p:spTree>
    <p:extLst>
      <p:ext uri="{BB962C8B-B14F-4D97-AF65-F5344CB8AC3E}">
        <p14:creationId xmlns:p14="http://schemas.microsoft.com/office/powerpoint/2010/main" val="916498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稽核特殊權限使用</a:t>
            </a:r>
          </a:p>
        </p:txBody>
      </p:sp>
      <p:pic>
        <p:nvPicPr>
          <p:cNvPr id="4" name="內容版面配置區 3"/>
          <p:cNvPicPr>
            <a:picLocks noGrp="1" noChangeAspect="1"/>
          </p:cNvPicPr>
          <p:nvPr>
            <p:ph idx="1"/>
          </p:nvPr>
        </p:nvPicPr>
        <p:blipFill>
          <a:blip r:embed="rId2"/>
          <a:stretch>
            <a:fillRect/>
          </a:stretch>
        </p:blipFill>
        <p:spPr>
          <a:xfrm>
            <a:off x="3185616" y="1825625"/>
            <a:ext cx="5820768" cy="4351338"/>
          </a:xfrm>
          <a:prstGeom prst="rect">
            <a:avLst/>
          </a:prstGeom>
        </p:spPr>
      </p:pic>
    </p:spTree>
    <p:extLst>
      <p:ext uri="{BB962C8B-B14F-4D97-AF65-F5344CB8AC3E}">
        <p14:creationId xmlns:p14="http://schemas.microsoft.com/office/powerpoint/2010/main" val="2510975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稽核帳戶登入事件</a:t>
            </a:r>
          </a:p>
        </p:txBody>
      </p:sp>
      <p:pic>
        <p:nvPicPr>
          <p:cNvPr id="4" name="內容版面配置區 3"/>
          <p:cNvPicPr>
            <a:picLocks noGrp="1" noChangeAspect="1"/>
          </p:cNvPicPr>
          <p:nvPr>
            <p:ph idx="1"/>
          </p:nvPr>
        </p:nvPicPr>
        <p:blipFill>
          <a:blip r:embed="rId2"/>
          <a:stretch>
            <a:fillRect/>
          </a:stretch>
        </p:blipFill>
        <p:spPr>
          <a:xfrm>
            <a:off x="3188464" y="1825625"/>
            <a:ext cx="5815072" cy="4351338"/>
          </a:xfrm>
          <a:prstGeom prst="rect">
            <a:avLst/>
          </a:prstGeom>
        </p:spPr>
      </p:pic>
    </p:spTree>
    <p:extLst>
      <p:ext uri="{BB962C8B-B14F-4D97-AF65-F5344CB8AC3E}">
        <p14:creationId xmlns:p14="http://schemas.microsoft.com/office/powerpoint/2010/main" val="318167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稽核帳戶管理</a:t>
            </a:r>
          </a:p>
        </p:txBody>
      </p:sp>
      <p:pic>
        <p:nvPicPr>
          <p:cNvPr id="4" name="內容版面配置區 3"/>
          <p:cNvPicPr>
            <a:picLocks noGrp="1" noChangeAspect="1"/>
          </p:cNvPicPr>
          <p:nvPr>
            <p:ph idx="1"/>
          </p:nvPr>
        </p:nvPicPr>
        <p:blipFill>
          <a:blip r:embed="rId2"/>
          <a:stretch>
            <a:fillRect/>
          </a:stretch>
        </p:blipFill>
        <p:spPr>
          <a:xfrm>
            <a:off x="3190374" y="1825625"/>
            <a:ext cx="5811251" cy="4351338"/>
          </a:xfrm>
          <a:prstGeom prst="rect">
            <a:avLst/>
          </a:prstGeom>
        </p:spPr>
      </p:pic>
    </p:spTree>
    <p:extLst>
      <p:ext uri="{BB962C8B-B14F-4D97-AF65-F5344CB8AC3E}">
        <p14:creationId xmlns:p14="http://schemas.microsoft.com/office/powerpoint/2010/main" val="361071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稽核登入事件</a:t>
            </a:r>
          </a:p>
        </p:txBody>
      </p:sp>
      <p:pic>
        <p:nvPicPr>
          <p:cNvPr id="4" name="內容版面配置區 3"/>
          <p:cNvPicPr>
            <a:picLocks noGrp="1" noChangeAspect="1"/>
          </p:cNvPicPr>
          <p:nvPr>
            <p:ph idx="1"/>
          </p:nvPr>
        </p:nvPicPr>
        <p:blipFill>
          <a:blip r:embed="rId2"/>
          <a:stretch>
            <a:fillRect/>
          </a:stretch>
        </p:blipFill>
        <p:spPr>
          <a:xfrm>
            <a:off x="3192264" y="1825625"/>
            <a:ext cx="5807471" cy="4351338"/>
          </a:xfrm>
          <a:prstGeom prst="rect">
            <a:avLst/>
          </a:prstGeom>
        </p:spPr>
      </p:pic>
    </p:spTree>
    <p:extLst>
      <p:ext uri="{BB962C8B-B14F-4D97-AF65-F5344CB8AC3E}">
        <p14:creationId xmlns:p14="http://schemas.microsoft.com/office/powerpoint/2010/main" val="2863256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稽核程序追蹤</a:t>
            </a:r>
          </a:p>
        </p:txBody>
      </p:sp>
      <p:pic>
        <p:nvPicPr>
          <p:cNvPr id="4" name="內容版面配置區 3"/>
          <p:cNvPicPr>
            <a:picLocks noGrp="1" noChangeAspect="1"/>
          </p:cNvPicPr>
          <p:nvPr>
            <p:ph idx="1"/>
          </p:nvPr>
        </p:nvPicPr>
        <p:blipFill>
          <a:blip r:embed="rId2"/>
          <a:stretch>
            <a:fillRect/>
          </a:stretch>
        </p:blipFill>
        <p:spPr>
          <a:xfrm>
            <a:off x="3189420" y="1825625"/>
            <a:ext cx="5813160" cy="4351338"/>
          </a:xfrm>
          <a:prstGeom prst="rect">
            <a:avLst/>
          </a:prstGeom>
        </p:spPr>
      </p:pic>
    </p:spTree>
    <p:extLst>
      <p:ext uri="{BB962C8B-B14F-4D97-AF65-F5344CB8AC3E}">
        <p14:creationId xmlns:p14="http://schemas.microsoft.com/office/powerpoint/2010/main" val="3756233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使用者權限指派</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196055" y="1825625"/>
            <a:ext cx="5799890" cy="4351338"/>
          </a:xfrm>
          <a:prstGeom prst="rect">
            <a:avLst/>
          </a:prstGeom>
        </p:spPr>
      </p:pic>
    </p:spTree>
    <p:extLst>
      <p:ext uri="{BB962C8B-B14F-4D97-AF65-F5344CB8AC3E}">
        <p14:creationId xmlns:p14="http://schemas.microsoft.com/office/powerpoint/2010/main" val="479963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本機登入</a:t>
            </a:r>
          </a:p>
        </p:txBody>
      </p:sp>
      <p:pic>
        <p:nvPicPr>
          <p:cNvPr id="4" name="內容版面配置區 3"/>
          <p:cNvPicPr>
            <a:picLocks noGrp="1" noChangeAspect="1"/>
          </p:cNvPicPr>
          <p:nvPr>
            <p:ph idx="1"/>
          </p:nvPr>
        </p:nvPicPr>
        <p:blipFill>
          <a:blip r:embed="rId2"/>
          <a:stretch>
            <a:fillRect/>
          </a:stretch>
        </p:blipFill>
        <p:spPr>
          <a:xfrm>
            <a:off x="3196055" y="1825625"/>
            <a:ext cx="5799890" cy="4351338"/>
          </a:xfrm>
          <a:prstGeom prst="rect">
            <a:avLst/>
          </a:prstGeom>
        </p:spPr>
      </p:pic>
    </p:spTree>
    <p:extLst>
      <p:ext uri="{BB962C8B-B14F-4D97-AF65-F5344CB8AC3E}">
        <p14:creationId xmlns:p14="http://schemas.microsoft.com/office/powerpoint/2010/main" val="1670163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拒絕本機端</a:t>
            </a:r>
            <a:r>
              <a:rPr lang="zh-TW" altLang="en-US" dirty="0"/>
              <a:t>登入</a:t>
            </a:r>
          </a:p>
        </p:txBody>
      </p:sp>
      <p:pic>
        <p:nvPicPr>
          <p:cNvPr id="4" name="內容版面配置區 3"/>
          <p:cNvPicPr>
            <a:picLocks noGrp="1" noChangeAspect="1"/>
          </p:cNvPicPr>
          <p:nvPr>
            <p:ph idx="1"/>
          </p:nvPr>
        </p:nvPicPr>
        <p:blipFill>
          <a:blip r:embed="rId2"/>
          <a:stretch>
            <a:fillRect/>
          </a:stretch>
        </p:blipFill>
        <p:spPr>
          <a:xfrm>
            <a:off x="3150101" y="1825625"/>
            <a:ext cx="5891797" cy="4351338"/>
          </a:xfrm>
          <a:prstGeom prst="rect">
            <a:avLst/>
          </a:prstGeom>
        </p:spPr>
      </p:pic>
    </p:spTree>
    <p:extLst>
      <p:ext uri="{BB962C8B-B14F-4D97-AF65-F5344CB8AC3E}">
        <p14:creationId xmlns:p14="http://schemas.microsoft.com/office/powerpoint/2010/main" val="22366780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允許透過遠端桌面服務登入</a:t>
            </a:r>
          </a:p>
        </p:txBody>
      </p:sp>
      <p:pic>
        <p:nvPicPr>
          <p:cNvPr id="4" name="內容版面配置區 3"/>
          <p:cNvPicPr>
            <a:picLocks noGrp="1" noChangeAspect="1"/>
          </p:cNvPicPr>
          <p:nvPr>
            <p:ph idx="1"/>
          </p:nvPr>
        </p:nvPicPr>
        <p:blipFill>
          <a:blip r:embed="rId2"/>
          <a:stretch>
            <a:fillRect/>
          </a:stretch>
        </p:blipFill>
        <p:spPr>
          <a:xfrm>
            <a:off x="3182768" y="1825625"/>
            <a:ext cx="5826464" cy="4351338"/>
          </a:xfrm>
          <a:prstGeom prst="rect">
            <a:avLst/>
          </a:prstGeom>
        </p:spPr>
      </p:pic>
    </p:spTree>
    <p:extLst>
      <p:ext uri="{BB962C8B-B14F-4D97-AF65-F5344CB8AC3E}">
        <p14:creationId xmlns:p14="http://schemas.microsoft.com/office/powerpoint/2010/main" val="17361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以批次工作登入</a:t>
            </a:r>
          </a:p>
        </p:txBody>
      </p:sp>
      <p:pic>
        <p:nvPicPr>
          <p:cNvPr id="4" name="內容版面配置區 3"/>
          <p:cNvPicPr>
            <a:picLocks noGrp="1" noChangeAspect="1"/>
          </p:cNvPicPr>
          <p:nvPr>
            <p:ph idx="1"/>
          </p:nvPr>
        </p:nvPicPr>
        <p:blipFill>
          <a:blip r:embed="rId2"/>
          <a:stretch>
            <a:fillRect/>
          </a:stretch>
        </p:blipFill>
        <p:spPr>
          <a:xfrm>
            <a:off x="3182768" y="1825625"/>
            <a:ext cx="5826464" cy="4351338"/>
          </a:xfrm>
          <a:prstGeom prst="rect">
            <a:avLst/>
          </a:prstGeom>
        </p:spPr>
      </p:pic>
    </p:spTree>
    <p:extLst>
      <p:ext uri="{BB962C8B-B14F-4D97-AF65-F5344CB8AC3E}">
        <p14:creationId xmlns:p14="http://schemas.microsoft.com/office/powerpoint/2010/main" val="1202012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以服務方式登入</a:t>
            </a:r>
          </a:p>
        </p:txBody>
      </p:sp>
      <p:pic>
        <p:nvPicPr>
          <p:cNvPr id="4" name="內容版面配置區 3"/>
          <p:cNvPicPr>
            <a:picLocks noGrp="1" noChangeAspect="1"/>
          </p:cNvPicPr>
          <p:nvPr>
            <p:ph idx="1"/>
          </p:nvPr>
        </p:nvPicPr>
        <p:blipFill>
          <a:blip r:embed="rId2"/>
          <a:stretch>
            <a:fillRect/>
          </a:stretch>
        </p:blipFill>
        <p:spPr>
          <a:xfrm>
            <a:off x="3196055" y="1825625"/>
            <a:ext cx="5799890" cy="4351338"/>
          </a:xfrm>
          <a:prstGeom prst="rect">
            <a:avLst/>
          </a:prstGeom>
        </p:spPr>
      </p:pic>
    </p:spTree>
    <p:extLst>
      <p:ext uri="{BB962C8B-B14F-4D97-AF65-F5344CB8AC3E}">
        <p14:creationId xmlns:p14="http://schemas.microsoft.com/office/powerpoint/2010/main" val="4129170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同步處理目錄服務資料</a:t>
            </a:r>
          </a:p>
        </p:txBody>
      </p:sp>
      <p:pic>
        <p:nvPicPr>
          <p:cNvPr id="4" name="內容版面配置區 3"/>
          <p:cNvPicPr>
            <a:picLocks noGrp="1" noChangeAspect="1"/>
          </p:cNvPicPr>
          <p:nvPr>
            <p:ph idx="1"/>
          </p:nvPr>
        </p:nvPicPr>
        <p:blipFill>
          <a:blip r:embed="rId2"/>
          <a:stretch>
            <a:fillRect/>
          </a:stretch>
        </p:blipFill>
        <p:spPr>
          <a:xfrm>
            <a:off x="3188464" y="1825625"/>
            <a:ext cx="5815072" cy="4351338"/>
          </a:xfrm>
          <a:prstGeom prst="rect">
            <a:avLst/>
          </a:prstGeom>
        </p:spPr>
      </p:pic>
    </p:spTree>
    <p:extLst>
      <p:ext uri="{BB962C8B-B14F-4D97-AF65-F5344CB8AC3E}">
        <p14:creationId xmlns:p14="http://schemas.microsoft.com/office/powerpoint/2010/main" val="383703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在驗證後模擬用戶端</a:t>
            </a:r>
          </a:p>
        </p:txBody>
      </p:sp>
      <p:pic>
        <p:nvPicPr>
          <p:cNvPr id="4" name="內容版面配置區 3"/>
          <p:cNvPicPr>
            <a:picLocks noGrp="1" noChangeAspect="1"/>
          </p:cNvPicPr>
          <p:nvPr>
            <p:ph idx="1"/>
          </p:nvPr>
        </p:nvPicPr>
        <p:blipFill>
          <a:blip r:embed="rId2"/>
          <a:stretch>
            <a:fillRect/>
          </a:stretch>
        </p:blipFill>
        <p:spPr>
          <a:xfrm>
            <a:off x="3199836" y="1825625"/>
            <a:ext cx="5792328" cy="4351338"/>
          </a:xfrm>
          <a:prstGeom prst="rect">
            <a:avLst/>
          </a:prstGeom>
        </p:spPr>
      </p:pic>
    </p:spTree>
    <p:extLst>
      <p:ext uri="{BB962C8B-B14F-4D97-AF65-F5344CB8AC3E}">
        <p14:creationId xmlns:p14="http://schemas.microsoft.com/office/powerpoint/2010/main" val="2231644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存取認證管理員作為信任的呼叫者</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186576" y="1825625"/>
            <a:ext cx="5818848" cy="4351338"/>
          </a:xfrm>
          <a:prstGeom prst="rect">
            <a:avLst/>
          </a:prstGeom>
        </p:spPr>
      </p:pic>
    </p:spTree>
    <p:extLst>
      <p:ext uri="{BB962C8B-B14F-4D97-AF65-F5344CB8AC3E}">
        <p14:creationId xmlns:p14="http://schemas.microsoft.com/office/powerpoint/2010/main" val="26313460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取代處理程序等級權杖</a:t>
            </a:r>
            <a:br>
              <a:rPr lang="zh-TW" altLang="en-US" dirty="0"/>
            </a:br>
            <a:endParaRPr lang="zh-TW" altLang="en-US" dirty="0"/>
          </a:p>
        </p:txBody>
      </p:sp>
      <p:pic>
        <p:nvPicPr>
          <p:cNvPr id="4" name="內容版面配置區 3"/>
          <p:cNvPicPr>
            <a:picLocks noGrp="1" noChangeAspect="1"/>
          </p:cNvPicPr>
          <p:nvPr>
            <p:ph idx="1"/>
          </p:nvPr>
        </p:nvPicPr>
        <p:blipFill>
          <a:blip r:embed="rId2"/>
          <a:stretch>
            <a:fillRect/>
          </a:stretch>
        </p:blipFill>
        <p:spPr>
          <a:xfrm>
            <a:off x="3196055" y="1825625"/>
            <a:ext cx="5799890" cy="4351338"/>
          </a:xfrm>
          <a:prstGeom prst="rect">
            <a:avLst/>
          </a:prstGeom>
        </p:spPr>
      </p:pic>
    </p:spTree>
    <p:extLst>
      <p:ext uri="{BB962C8B-B14F-4D97-AF65-F5344CB8AC3E}">
        <p14:creationId xmlns:p14="http://schemas.microsoft.com/office/powerpoint/2010/main" val="2091664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取得檔案或其他物件的擁有權</a:t>
            </a:r>
          </a:p>
        </p:txBody>
      </p:sp>
      <p:pic>
        <p:nvPicPr>
          <p:cNvPr id="4" name="內容版面配置區 3"/>
          <p:cNvPicPr>
            <a:picLocks noGrp="1" noChangeAspect="1"/>
          </p:cNvPicPr>
          <p:nvPr>
            <p:ph idx="1"/>
          </p:nvPr>
        </p:nvPicPr>
        <p:blipFill>
          <a:blip r:embed="rId2"/>
          <a:stretch>
            <a:fillRect/>
          </a:stretch>
        </p:blipFill>
        <p:spPr>
          <a:xfrm>
            <a:off x="3193214" y="1825625"/>
            <a:ext cx="5805571" cy="4351338"/>
          </a:xfrm>
          <a:prstGeom prst="rect">
            <a:avLst/>
          </a:prstGeom>
        </p:spPr>
      </p:pic>
    </p:spTree>
    <p:extLst>
      <p:ext uri="{BB962C8B-B14F-4D97-AF65-F5344CB8AC3E}">
        <p14:creationId xmlns:p14="http://schemas.microsoft.com/office/powerpoint/2010/main" val="930696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拒絕以批次工作登入</a:t>
            </a:r>
          </a:p>
        </p:txBody>
      </p:sp>
      <p:pic>
        <p:nvPicPr>
          <p:cNvPr id="4" name="內容版面配置區 3"/>
          <p:cNvPicPr>
            <a:picLocks noGrp="1" noChangeAspect="1"/>
          </p:cNvPicPr>
          <p:nvPr>
            <p:ph idx="1"/>
          </p:nvPr>
        </p:nvPicPr>
        <p:blipFill>
          <a:blip r:embed="rId2"/>
          <a:stretch>
            <a:fillRect/>
          </a:stretch>
        </p:blipFill>
        <p:spPr>
          <a:xfrm>
            <a:off x="3186576" y="1825625"/>
            <a:ext cx="5818848" cy="4351338"/>
          </a:xfrm>
          <a:prstGeom prst="rect">
            <a:avLst/>
          </a:prstGeom>
        </p:spPr>
      </p:pic>
    </p:spTree>
    <p:extLst>
      <p:ext uri="{BB962C8B-B14F-4D97-AF65-F5344CB8AC3E}">
        <p14:creationId xmlns:p14="http://schemas.microsoft.com/office/powerpoint/2010/main" val="2225574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拒絕以服務方式登入</a:t>
            </a:r>
          </a:p>
        </p:txBody>
      </p:sp>
      <p:pic>
        <p:nvPicPr>
          <p:cNvPr id="4" name="內容版面配置區 3"/>
          <p:cNvPicPr>
            <a:picLocks noGrp="1" noChangeAspect="1"/>
          </p:cNvPicPr>
          <p:nvPr>
            <p:ph idx="1"/>
          </p:nvPr>
        </p:nvPicPr>
        <p:blipFill>
          <a:blip r:embed="rId2"/>
          <a:stretch>
            <a:fillRect/>
          </a:stretch>
        </p:blipFill>
        <p:spPr>
          <a:xfrm>
            <a:off x="3193214" y="1825625"/>
            <a:ext cx="5805571" cy="4351338"/>
          </a:xfrm>
          <a:prstGeom prst="rect">
            <a:avLst/>
          </a:prstGeom>
        </p:spPr>
      </p:pic>
    </p:spTree>
    <p:extLst>
      <p:ext uri="{BB962C8B-B14F-4D97-AF65-F5344CB8AC3E}">
        <p14:creationId xmlns:p14="http://schemas.microsoft.com/office/powerpoint/2010/main" val="3701305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794825" y="656321"/>
            <a:ext cx="8225475" cy="6064036"/>
          </a:xfrm>
          <a:prstGeom prst="rect">
            <a:avLst/>
          </a:prstGeom>
        </p:spPr>
      </p:pic>
    </p:spTree>
    <p:extLst>
      <p:ext uri="{BB962C8B-B14F-4D97-AF65-F5344CB8AC3E}">
        <p14:creationId xmlns:p14="http://schemas.microsoft.com/office/powerpoint/2010/main" val="29372044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拒絕本機登入</a:t>
            </a:r>
          </a:p>
        </p:txBody>
      </p:sp>
      <p:pic>
        <p:nvPicPr>
          <p:cNvPr id="4" name="內容版面配置區 3"/>
          <p:cNvPicPr>
            <a:picLocks noGrp="1" noChangeAspect="1"/>
          </p:cNvPicPr>
          <p:nvPr>
            <p:ph idx="1"/>
          </p:nvPr>
        </p:nvPicPr>
        <p:blipFill>
          <a:blip r:embed="rId2"/>
          <a:stretch>
            <a:fillRect/>
          </a:stretch>
        </p:blipFill>
        <p:spPr>
          <a:xfrm>
            <a:off x="3190374" y="1825625"/>
            <a:ext cx="5811251" cy="4351338"/>
          </a:xfrm>
          <a:prstGeom prst="rect">
            <a:avLst/>
          </a:prstGeom>
        </p:spPr>
      </p:pic>
    </p:spTree>
    <p:extLst>
      <p:ext uri="{BB962C8B-B14F-4D97-AF65-F5344CB8AC3E}">
        <p14:creationId xmlns:p14="http://schemas.microsoft.com/office/powerpoint/2010/main" val="1795374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拒絕從網路存取這台電腦</a:t>
            </a:r>
            <a:br>
              <a:rPr lang="zh-TW" altLang="en-US" dirty="0"/>
            </a:br>
            <a:endParaRPr lang="zh-TW" altLang="en-US" dirty="0"/>
          </a:p>
        </p:txBody>
      </p:sp>
      <p:pic>
        <p:nvPicPr>
          <p:cNvPr id="4" name="內容版面配置區 3"/>
          <p:cNvPicPr>
            <a:picLocks noGrp="1" noChangeAspect="1"/>
          </p:cNvPicPr>
          <p:nvPr>
            <p:ph idx="1"/>
          </p:nvPr>
        </p:nvPicPr>
        <p:blipFill>
          <a:blip r:embed="rId2"/>
          <a:stretch>
            <a:fillRect/>
          </a:stretch>
        </p:blipFill>
        <p:spPr>
          <a:xfrm>
            <a:off x="3190374" y="1825625"/>
            <a:ext cx="5811251" cy="4351338"/>
          </a:xfrm>
          <a:prstGeom prst="rect">
            <a:avLst/>
          </a:prstGeom>
        </p:spPr>
      </p:pic>
    </p:spTree>
    <p:extLst>
      <p:ext uri="{BB962C8B-B14F-4D97-AF65-F5344CB8AC3E}">
        <p14:creationId xmlns:p14="http://schemas.microsoft.com/office/powerpoint/2010/main" val="27820032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拒絕透過遠端桌面服務登入</a:t>
            </a:r>
          </a:p>
        </p:txBody>
      </p:sp>
      <p:pic>
        <p:nvPicPr>
          <p:cNvPr id="4" name="內容版面配置區 3"/>
          <p:cNvPicPr>
            <a:picLocks noGrp="1" noChangeAspect="1"/>
          </p:cNvPicPr>
          <p:nvPr>
            <p:ph idx="1"/>
          </p:nvPr>
        </p:nvPicPr>
        <p:blipFill>
          <a:blip r:embed="rId2"/>
          <a:stretch>
            <a:fillRect/>
          </a:stretch>
        </p:blipFill>
        <p:spPr>
          <a:xfrm>
            <a:off x="3131288" y="1825625"/>
            <a:ext cx="5929423" cy="4351338"/>
          </a:xfrm>
          <a:prstGeom prst="rect">
            <a:avLst/>
          </a:prstGeom>
        </p:spPr>
      </p:pic>
    </p:spTree>
    <p:extLst>
      <p:ext uri="{BB962C8B-B14F-4D97-AF65-F5344CB8AC3E}">
        <p14:creationId xmlns:p14="http://schemas.microsoft.com/office/powerpoint/2010/main" val="1693650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建立分頁檔</a:t>
            </a:r>
          </a:p>
        </p:txBody>
      </p:sp>
      <p:pic>
        <p:nvPicPr>
          <p:cNvPr id="4" name="內容版面配置區 3"/>
          <p:cNvPicPr>
            <a:picLocks noGrp="1" noChangeAspect="1"/>
          </p:cNvPicPr>
          <p:nvPr>
            <p:ph idx="1"/>
          </p:nvPr>
        </p:nvPicPr>
        <p:blipFill>
          <a:blip r:embed="rId2"/>
          <a:stretch>
            <a:fillRect/>
          </a:stretch>
        </p:blipFill>
        <p:spPr>
          <a:xfrm>
            <a:off x="3199836" y="1825625"/>
            <a:ext cx="5792328" cy="4351338"/>
          </a:xfrm>
          <a:prstGeom prst="rect">
            <a:avLst/>
          </a:prstGeom>
        </p:spPr>
      </p:pic>
    </p:spTree>
    <p:extLst>
      <p:ext uri="{BB962C8B-B14F-4D97-AF65-F5344CB8AC3E}">
        <p14:creationId xmlns:p14="http://schemas.microsoft.com/office/powerpoint/2010/main" val="4233949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建立永久共用物件</a:t>
            </a:r>
          </a:p>
        </p:txBody>
      </p:sp>
      <p:pic>
        <p:nvPicPr>
          <p:cNvPr id="4" name="內容版面配置區 3"/>
          <p:cNvPicPr>
            <a:picLocks noGrp="1" noChangeAspect="1"/>
          </p:cNvPicPr>
          <p:nvPr>
            <p:ph idx="1"/>
          </p:nvPr>
        </p:nvPicPr>
        <p:blipFill>
          <a:blip r:embed="rId2"/>
          <a:stretch>
            <a:fillRect/>
          </a:stretch>
        </p:blipFill>
        <p:spPr>
          <a:xfrm>
            <a:off x="3186576" y="1825625"/>
            <a:ext cx="5818848" cy="4351338"/>
          </a:xfrm>
          <a:prstGeom prst="rect">
            <a:avLst/>
          </a:prstGeom>
        </p:spPr>
      </p:pic>
    </p:spTree>
    <p:extLst>
      <p:ext uri="{BB962C8B-B14F-4D97-AF65-F5344CB8AC3E}">
        <p14:creationId xmlns:p14="http://schemas.microsoft.com/office/powerpoint/2010/main" val="2404801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建立符號連結</a:t>
            </a:r>
          </a:p>
        </p:txBody>
      </p:sp>
      <p:pic>
        <p:nvPicPr>
          <p:cNvPr id="4" name="內容版面配置區 3"/>
          <p:cNvPicPr>
            <a:picLocks noGrp="1" noChangeAspect="1"/>
          </p:cNvPicPr>
          <p:nvPr>
            <p:ph idx="1"/>
          </p:nvPr>
        </p:nvPicPr>
        <p:blipFill>
          <a:blip r:embed="rId2"/>
          <a:stretch>
            <a:fillRect/>
          </a:stretch>
        </p:blipFill>
        <p:spPr>
          <a:xfrm>
            <a:off x="3192264" y="1825625"/>
            <a:ext cx="5807471" cy="4351338"/>
          </a:xfrm>
          <a:prstGeom prst="rect">
            <a:avLst/>
          </a:prstGeom>
        </p:spPr>
      </p:pic>
    </p:spTree>
    <p:extLst>
      <p:ext uri="{BB962C8B-B14F-4D97-AF65-F5344CB8AC3E}">
        <p14:creationId xmlns:p14="http://schemas.microsoft.com/office/powerpoint/2010/main" val="8433277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建立全域物件</a:t>
            </a:r>
          </a:p>
        </p:txBody>
      </p:sp>
      <p:pic>
        <p:nvPicPr>
          <p:cNvPr id="4" name="內容版面配置區 3"/>
          <p:cNvPicPr>
            <a:picLocks noGrp="1" noChangeAspect="1"/>
          </p:cNvPicPr>
          <p:nvPr>
            <p:ph idx="1"/>
          </p:nvPr>
        </p:nvPicPr>
        <p:blipFill>
          <a:blip r:embed="rId2"/>
          <a:stretch>
            <a:fillRect/>
          </a:stretch>
        </p:blipFill>
        <p:spPr>
          <a:xfrm>
            <a:off x="3199836" y="1825625"/>
            <a:ext cx="5792328" cy="4351338"/>
          </a:xfrm>
          <a:prstGeom prst="rect">
            <a:avLst/>
          </a:prstGeom>
        </p:spPr>
      </p:pic>
    </p:spTree>
    <p:extLst>
      <p:ext uri="{BB962C8B-B14F-4D97-AF65-F5344CB8AC3E}">
        <p14:creationId xmlns:p14="http://schemas.microsoft.com/office/powerpoint/2010/main" val="551229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建立權杖物件</a:t>
            </a:r>
          </a:p>
        </p:txBody>
      </p:sp>
      <p:pic>
        <p:nvPicPr>
          <p:cNvPr id="4" name="內容版面配置區 3"/>
          <p:cNvPicPr>
            <a:picLocks noGrp="1" noChangeAspect="1"/>
          </p:cNvPicPr>
          <p:nvPr>
            <p:ph idx="1"/>
          </p:nvPr>
        </p:nvPicPr>
        <p:blipFill>
          <a:blip r:embed="rId2"/>
          <a:stretch>
            <a:fillRect/>
          </a:stretch>
        </p:blipFill>
        <p:spPr>
          <a:xfrm>
            <a:off x="3199836" y="1825625"/>
            <a:ext cx="5792328" cy="4351338"/>
          </a:xfrm>
          <a:prstGeom prst="rect">
            <a:avLst/>
          </a:prstGeom>
        </p:spPr>
      </p:pic>
    </p:spTree>
    <p:extLst>
      <p:ext uri="{BB962C8B-B14F-4D97-AF65-F5344CB8AC3E}">
        <p14:creationId xmlns:p14="http://schemas.microsoft.com/office/powerpoint/2010/main" val="4560574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為相同工作階段中的另一個使用者取得模擬權杖</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182768" y="1825625"/>
            <a:ext cx="5826464" cy="4351338"/>
          </a:xfrm>
          <a:prstGeom prst="rect">
            <a:avLst/>
          </a:prstGeom>
        </p:spPr>
      </p:pic>
    </p:spTree>
    <p:extLst>
      <p:ext uri="{BB962C8B-B14F-4D97-AF65-F5344CB8AC3E}">
        <p14:creationId xmlns:p14="http://schemas.microsoft.com/office/powerpoint/2010/main" val="3271152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修改物件標籤</a:t>
            </a:r>
          </a:p>
        </p:txBody>
      </p:sp>
      <p:pic>
        <p:nvPicPr>
          <p:cNvPr id="4" name="內容版面配置區 3"/>
          <p:cNvPicPr>
            <a:picLocks noGrp="1" noChangeAspect="1"/>
          </p:cNvPicPr>
          <p:nvPr>
            <p:ph idx="1"/>
          </p:nvPr>
        </p:nvPicPr>
        <p:blipFill>
          <a:blip r:embed="rId2"/>
          <a:stretch>
            <a:fillRect/>
          </a:stretch>
        </p:blipFill>
        <p:spPr>
          <a:xfrm>
            <a:off x="3192264" y="1825625"/>
            <a:ext cx="5807471" cy="4351338"/>
          </a:xfrm>
          <a:prstGeom prst="rect">
            <a:avLst/>
          </a:prstGeom>
        </p:spPr>
      </p:pic>
    </p:spTree>
    <p:extLst>
      <p:ext uri="{BB962C8B-B14F-4D97-AF65-F5344CB8AC3E}">
        <p14:creationId xmlns:p14="http://schemas.microsoft.com/office/powerpoint/2010/main" val="936475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1110749"/>
          </a:xfrm>
        </p:spPr>
        <p:txBody>
          <a:bodyPr/>
          <a:lstStyle/>
          <a:p>
            <a:r>
              <a:rPr lang="en-US" altLang="zh-TW" dirty="0" smtClean="0"/>
              <a:t>Debug programs(</a:t>
            </a:r>
            <a:r>
              <a:rPr lang="zh-TW" altLang="en-US" dirty="0" smtClean="0"/>
              <a:t>除錯</a:t>
            </a:r>
            <a:r>
              <a:rPr lang="en-US" altLang="zh-TW" dirty="0" smtClean="0"/>
              <a:t>)</a:t>
            </a:r>
            <a:endParaRPr lang="zh-TW" altLang="en-US" dirty="0"/>
          </a:p>
        </p:txBody>
      </p:sp>
      <p:pic>
        <p:nvPicPr>
          <p:cNvPr id="4" name="圖片 3"/>
          <p:cNvPicPr>
            <a:picLocks noChangeAspect="1"/>
          </p:cNvPicPr>
          <p:nvPr/>
        </p:nvPicPr>
        <p:blipFill>
          <a:blip r:embed="rId2"/>
          <a:stretch>
            <a:fillRect/>
          </a:stretch>
        </p:blipFill>
        <p:spPr>
          <a:xfrm>
            <a:off x="1986888" y="1475874"/>
            <a:ext cx="7213485" cy="5334973"/>
          </a:xfrm>
          <a:prstGeom prst="rect">
            <a:avLst/>
          </a:prstGeom>
        </p:spPr>
      </p:pic>
    </p:spTree>
    <p:extLst>
      <p:ext uri="{BB962C8B-B14F-4D97-AF65-F5344CB8AC3E}">
        <p14:creationId xmlns:p14="http://schemas.microsoft.com/office/powerpoint/2010/main" val="36770225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修改韌體環境值</a:t>
            </a:r>
          </a:p>
        </p:txBody>
      </p:sp>
      <p:pic>
        <p:nvPicPr>
          <p:cNvPr id="4" name="內容版面配置區 3"/>
          <p:cNvPicPr>
            <a:picLocks noGrp="1" noChangeAspect="1"/>
          </p:cNvPicPr>
          <p:nvPr>
            <p:ph idx="1"/>
          </p:nvPr>
        </p:nvPicPr>
        <p:blipFill>
          <a:blip r:embed="rId2"/>
          <a:stretch>
            <a:fillRect/>
          </a:stretch>
        </p:blipFill>
        <p:spPr>
          <a:xfrm>
            <a:off x="3190374" y="1825625"/>
            <a:ext cx="5811251" cy="4351338"/>
          </a:xfrm>
          <a:prstGeom prst="rect">
            <a:avLst/>
          </a:prstGeom>
        </p:spPr>
      </p:pic>
    </p:spTree>
    <p:extLst>
      <p:ext uri="{BB962C8B-B14F-4D97-AF65-F5344CB8AC3E}">
        <p14:creationId xmlns:p14="http://schemas.microsoft.com/office/powerpoint/2010/main" val="2180193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偵錯程式</a:t>
            </a:r>
            <a:br>
              <a:rPr lang="zh-TW" altLang="en-US" dirty="0"/>
            </a:br>
            <a:endParaRPr lang="zh-TW" altLang="en-US" dirty="0"/>
          </a:p>
        </p:txBody>
      </p:sp>
      <p:pic>
        <p:nvPicPr>
          <p:cNvPr id="4" name="內容版面配置區 3"/>
          <p:cNvPicPr>
            <a:picLocks noGrp="1" noChangeAspect="1"/>
          </p:cNvPicPr>
          <p:nvPr>
            <p:ph idx="1"/>
          </p:nvPr>
        </p:nvPicPr>
        <p:blipFill>
          <a:blip r:embed="rId2"/>
          <a:stretch>
            <a:fillRect/>
          </a:stretch>
        </p:blipFill>
        <p:spPr>
          <a:xfrm>
            <a:off x="3194163" y="1825625"/>
            <a:ext cx="5803674" cy="4351338"/>
          </a:xfrm>
          <a:prstGeom prst="rect">
            <a:avLst/>
          </a:prstGeom>
        </p:spPr>
      </p:pic>
    </p:spTree>
    <p:extLst>
      <p:ext uri="{BB962C8B-B14F-4D97-AF65-F5344CB8AC3E}">
        <p14:creationId xmlns:p14="http://schemas.microsoft.com/office/powerpoint/2010/main" val="1101089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執行磁碟區維護工作</a:t>
            </a:r>
          </a:p>
        </p:txBody>
      </p:sp>
      <p:pic>
        <p:nvPicPr>
          <p:cNvPr id="4" name="內容版面配置區 3"/>
          <p:cNvPicPr>
            <a:picLocks noGrp="1" noChangeAspect="1"/>
          </p:cNvPicPr>
          <p:nvPr>
            <p:ph idx="1"/>
          </p:nvPr>
        </p:nvPicPr>
        <p:blipFill>
          <a:blip r:embed="rId2"/>
          <a:stretch>
            <a:fillRect/>
          </a:stretch>
        </p:blipFill>
        <p:spPr>
          <a:xfrm>
            <a:off x="3199836" y="1825625"/>
            <a:ext cx="5792328" cy="4351338"/>
          </a:xfrm>
          <a:prstGeom prst="rect">
            <a:avLst/>
          </a:prstGeom>
        </p:spPr>
      </p:pic>
    </p:spTree>
    <p:extLst>
      <p:ext uri="{BB962C8B-B14F-4D97-AF65-F5344CB8AC3E}">
        <p14:creationId xmlns:p14="http://schemas.microsoft.com/office/powerpoint/2010/main" val="553912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將工作站新增至網域</a:t>
            </a:r>
          </a:p>
        </p:txBody>
      </p:sp>
      <p:pic>
        <p:nvPicPr>
          <p:cNvPr id="4" name="內容版面配置區 3"/>
          <p:cNvPicPr>
            <a:picLocks noGrp="1" noChangeAspect="1"/>
          </p:cNvPicPr>
          <p:nvPr>
            <p:ph idx="1"/>
          </p:nvPr>
        </p:nvPicPr>
        <p:blipFill>
          <a:blip r:embed="rId2"/>
          <a:stretch>
            <a:fillRect/>
          </a:stretch>
        </p:blipFill>
        <p:spPr>
          <a:xfrm>
            <a:off x="3199836" y="1825625"/>
            <a:ext cx="5792328" cy="4351338"/>
          </a:xfrm>
          <a:prstGeom prst="rect">
            <a:avLst/>
          </a:prstGeom>
        </p:spPr>
      </p:pic>
    </p:spTree>
    <p:extLst>
      <p:ext uri="{BB962C8B-B14F-4D97-AF65-F5344CB8AC3E}">
        <p14:creationId xmlns:p14="http://schemas.microsoft.com/office/powerpoint/2010/main" val="130049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強制從遠端系統進行關閉</a:t>
            </a:r>
          </a:p>
        </p:txBody>
      </p:sp>
      <p:pic>
        <p:nvPicPr>
          <p:cNvPr id="4" name="內容版面配置區 3"/>
          <p:cNvPicPr>
            <a:picLocks noGrp="1" noChangeAspect="1"/>
          </p:cNvPicPr>
          <p:nvPr>
            <p:ph idx="1"/>
          </p:nvPr>
        </p:nvPicPr>
        <p:blipFill>
          <a:blip r:embed="rId2"/>
          <a:stretch>
            <a:fillRect/>
          </a:stretch>
        </p:blipFill>
        <p:spPr>
          <a:xfrm>
            <a:off x="3175122" y="1825625"/>
            <a:ext cx="5841756" cy="4351338"/>
          </a:xfrm>
          <a:prstGeom prst="rect">
            <a:avLst/>
          </a:prstGeom>
        </p:spPr>
      </p:pic>
    </p:spTree>
    <p:extLst>
      <p:ext uri="{BB962C8B-B14F-4D97-AF65-F5344CB8AC3E}">
        <p14:creationId xmlns:p14="http://schemas.microsoft.com/office/powerpoint/2010/main" val="8138884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從網路存取這台電腦</a:t>
            </a:r>
          </a:p>
        </p:txBody>
      </p:sp>
      <p:pic>
        <p:nvPicPr>
          <p:cNvPr id="4" name="內容版面配置區 3"/>
          <p:cNvPicPr>
            <a:picLocks noGrp="1" noChangeAspect="1"/>
          </p:cNvPicPr>
          <p:nvPr>
            <p:ph idx="1"/>
          </p:nvPr>
        </p:nvPicPr>
        <p:blipFill>
          <a:blip r:embed="rId2"/>
          <a:stretch>
            <a:fillRect/>
          </a:stretch>
        </p:blipFill>
        <p:spPr>
          <a:xfrm>
            <a:off x="3196055" y="1825625"/>
            <a:ext cx="5799890" cy="4351338"/>
          </a:xfrm>
          <a:prstGeom prst="rect">
            <a:avLst/>
          </a:prstGeom>
        </p:spPr>
      </p:pic>
    </p:spTree>
    <p:extLst>
      <p:ext uri="{BB962C8B-B14F-4D97-AF65-F5344CB8AC3E}">
        <p14:creationId xmlns:p14="http://schemas.microsoft.com/office/powerpoint/2010/main" val="22350697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從擴充座移除電腦</a:t>
            </a:r>
          </a:p>
        </p:txBody>
      </p:sp>
      <p:pic>
        <p:nvPicPr>
          <p:cNvPr id="4" name="內容版面配置區 3"/>
          <p:cNvPicPr>
            <a:picLocks noGrp="1" noChangeAspect="1"/>
          </p:cNvPicPr>
          <p:nvPr>
            <p:ph idx="1"/>
          </p:nvPr>
        </p:nvPicPr>
        <p:blipFill>
          <a:blip r:embed="rId2"/>
          <a:stretch>
            <a:fillRect/>
          </a:stretch>
        </p:blipFill>
        <p:spPr>
          <a:xfrm>
            <a:off x="3189420" y="1825625"/>
            <a:ext cx="5813160" cy="4351338"/>
          </a:xfrm>
          <a:prstGeom prst="rect">
            <a:avLst/>
          </a:prstGeom>
        </p:spPr>
      </p:pic>
    </p:spTree>
    <p:extLst>
      <p:ext uri="{BB962C8B-B14F-4D97-AF65-F5344CB8AC3E}">
        <p14:creationId xmlns:p14="http://schemas.microsoft.com/office/powerpoint/2010/main" val="16407273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產生安全性稽核</a:t>
            </a:r>
          </a:p>
        </p:txBody>
      </p:sp>
      <p:pic>
        <p:nvPicPr>
          <p:cNvPr id="4" name="內容版面配置區 3"/>
          <p:cNvPicPr>
            <a:picLocks noGrp="1" noChangeAspect="1"/>
          </p:cNvPicPr>
          <p:nvPr>
            <p:ph idx="1"/>
          </p:nvPr>
        </p:nvPicPr>
        <p:blipFill>
          <a:blip r:embed="rId2"/>
          <a:stretch>
            <a:fillRect/>
          </a:stretch>
        </p:blipFill>
        <p:spPr>
          <a:xfrm>
            <a:off x="3196055" y="1825625"/>
            <a:ext cx="5799890" cy="4351338"/>
          </a:xfrm>
          <a:prstGeom prst="rect">
            <a:avLst/>
          </a:prstGeom>
        </p:spPr>
      </p:pic>
    </p:spTree>
    <p:extLst>
      <p:ext uri="{BB962C8B-B14F-4D97-AF65-F5344CB8AC3E}">
        <p14:creationId xmlns:p14="http://schemas.microsoft.com/office/powerpoint/2010/main" val="25213949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略過周遊檢查</a:t>
            </a:r>
          </a:p>
        </p:txBody>
      </p:sp>
      <p:pic>
        <p:nvPicPr>
          <p:cNvPr id="4" name="內容版面配置區 3"/>
          <p:cNvPicPr>
            <a:picLocks noGrp="1" noChangeAspect="1"/>
          </p:cNvPicPr>
          <p:nvPr>
            <p:ph idx="1"/>
          </p:nvPr>
        </p:nvPicPr>
        <p:blipFill>
          <a:blip r:embed="rId2"/>
          <a:stretch>
            <a:fillRect/>
          </a:stretch>
        </p:blipFill>
        <p:spPr>
          <a:xfrm>
            <a:off x="3170297" y="1825625"/>
            <a:ext cx="5851405" cy="4351338"/>
          </a:xfrm>
          <a:prstGeom prst="rect">
            <a:avLst/>
          </a:prstGeom>
        </p:spPr>
      </p:pic>
    </p:spTree>
    <p:extLst>
      <p:ext uri="{BB962C8B-B14F-4D97-AF65-F5344CB8AC3E}">
        <p14:creationId xmlns:p14="http://schemas.microsoft.com/office/powerpoint/2010/main" val="24457268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備份檔案及目錄</a:t>
            </a:r>
          </a:p>
        </p:txBody>
      </p:sp>
      <p:pic>
        <p:nvPicPr>
          <p:cNvPr id="4" name="內容版面配置區 3"/>
          <p:cNvPicPr>
            <a:picLocks noGrp="1" noChangeAspect="1"/>
          </p:cNvPicPr>
          <p:nvPr>
            <p:ph idx="1"/>
          </p:nvPr>
        </p:nvPicPr>
        <p:blipFill>
          <a:blip r:embed="rId2"/>
          <a:stretch>
            <a:fillRect/>
          </a:stretch>
        </p:blipFill>
        <p:spPr>
          <a:xfrm>
            <a:off x="3196055" y="1825625"/>
            <a:ext cx="5799890" cy="4351338"/>
          </a:xfrm>
          <a:prstGeom prst="rect">
            <a:avLst/>
          </a:prstGeom>
        </p:spPr>
      </p:pic>
    </p:spTree>
    <p:extLst>
      <p:ext uri="{BB962C8B-B14F-4D97-AF65-F5344CB8AC3E}">
        <p14:creationId xmlns:p14="http://schemas.microsoft.com/office/powerpoint/2010/main" val="3495966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稽核原則</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154250" y="1825625"/>
            <a:ext cx="5883499" cy="4351338"/>
          </a:xfrm>
          <a:prstGeom prst="rect">
            <a:avLst/>
          </a:prstGeom>
        </p:spPr>
      </p:pic>
    </p:spTree>
    <p:extLst>
      <p:ext uri="{BB962C8B-B14F-4D97-AF65-F5344CB8AC3E}">
        <p14:creationId xmlns:p14="http://schemas.microsoft.com/office/powerpoint/2010/main" val="38851540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當成作業系統的一部分</a:t>
            </a:r>
          </a:p>
        </p:txBody>
      </p:sp>
      <p:pic>
        <p:nvPicPr>
          <p:cNvPr id="4" name="內容版面配置區 3"/>
          <p:cNvPicPr>
            <a:picLocks noGrp="1" noChangeAspect="1"/>
          </p:cNvPicPr>
          <p:nvPr>
            <p:ph idx="1"/>
          </p:nvPr>
        </p:nvPicPr>
        <p:blipFill>
          <a:blip r:embed="rId2"/>
          <a:stretch>
            <a:fillRect/>
          </a:stretch>
        </p:blipFill>
        <p:spPr>
          <a:xfrm>
            <a:off x="3193214" y="1825625"/>
            <a:ext cx="5805571" cy="4351338"/>
          </a:xfrm>
          <a:prstGeom prst="rect">
            <a:avLst/>
          </a:prstGeom>
        </p:spPr>
      </p:pic>
    </p:spTree>
    <p:extLst>
      <p:ext uri="{BB962C8B-B14F-4D97-AF65-F5344CB8AC3E}">
        <p14:creationId xmlns:p14="http://schemas.microsoft.com/office/powerpoint/2010/main" val="1773079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載入及解除載入裝置驅動程式</a:t>
            </a:r>
          </a:p>
        </p:txBody>
      </p:sp>
      <p:pic>
        <p:nvPicPr>
          <p:cNvPr id="4" name="內容版面配置區 3"/>
          <p:cNvPicPr>
            <a:picLocks noGrp="1" noChangeAspect="1"/>
          </p:cNvPicPr>
          <p:nvPr>
            <p:ph idx="1"/>
          </p:nvPr>
        </p:nvPicPr>
        <p:blipFill>
          <a:blip r:embed="rId2"/>
          <a:stretch>
            <a:fillRect/>
          </a:stretch>
        </p:blipFill>
        <p:spPr>
          <a:xfrm>
            <a:off x="3202672" y="1825625"/>
            <a:ext cx="5786655" cy="4351338"/>
          </a:xfrm>
          <a:prstGeom prst="rect">
            <a:avLst/>
          </a:prstGeom>
        </p:spPr>
      </p:pic>
    </p:spTree>
    <p:extLst>
      <p:ext uri="{BB962C8B-B14F-4D97-AF65-F5344CB8AC3E}">
        <p14:creationId xmlns:p14="http://schemas.microsoft.com/office/powerpoint/2010/main" val="487369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監視系統效能</a:t>
            </a:r>
          </a:p>
        </p:txBody>
      </p:sp>
      <p:pic>
        <p:nvPicPr>
          <p:cNvPr id="4" name="內容版面配置區 3"/>
          <p:cNvPicPr>
            <a:picLocks noGrp="1" noChangeAspect="1"/>
          </p:cNvPicPr>
          <p:nvPr>
            <p:ph idx="1"/>
          </p:nvPr>
        </p:nvPicPr>
        <p:blipFill>
          <a:blip r:embed="rId2"/>
          <a:stretch>
            <a:fillRect/>
          </a:stretch>
        </p:blipFill>
        <p:spPr>
          <a:xfrm>
            <a:off x="3195108" y="1825625"/>
            <a:ext cx="5801784" cy="4351338"/>
          </a:xfrm>
          <a:prstGeom prst="rect">
            <a:avLst/>
          </a:prstGeom>
        </p:spPr>
      </p:pic>
    </p:spTree>
    <p:extLst>
      <p:ext uri="{BB962C8B-B14F-4D97-AF65-F5344CB8AC3E}">
        <p14:creationId xmlns:p14="http://schemas.microsoft.com/office/powerpoint/2010/main" val="30094162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監視單一處理程序</a:t>
            </a:r>
          </a:p>
        </p:txBody>
      </p:sp>
      <p:pic>
        <p:nvPicPr>
          <p:cNvPr id="4" name="內容版面配置區 3"/>
          <p:cNvPicPr>
            <a:picLocks noGrp="1" noChangeAspect="1"/>
          </p:cNvPicPr>
          <p:nvPr>
            <p:ph idx="1"/>
          </p:nvPr>
        </p:nvPicPr>
        <p:blipFill>
          <a:blip r:embed="rId2"/>
          <a:stretch>
            <a:fillRect/>
          </a:stretch>
        </p:blipFill>
        <p:spPr>
          <a:xfrm>
            <a:off x="3189420" y="1825625"/>
            <a:ext cx="5813160" cy="4351338"/>
          </a:xfrm>
          <a:prstGeom prst="rect">
            <a:avLst/>
          </a:prstGeom>
        </p:spPr>
      </p:pic>
    </p:spTree>
    <p:extLst>
      <p:ext uri="{BB962C8B-B14F-4D97-AF65-F5344CB8AC3E}">
        <p14:creationId xmlns:p14="http://schemas.microsoft.com/office/powerpoint/2010/main" val="4131902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管理稽核及安全性記錄檔</a:t>
            </a:r>
          </a:p>
        </p:txBody>
      </p:sp>
      <p:pic>
        <p:nvPicPr>
          <p:cNvPr id="4" name="內容版面配置區 3"/>
          <p:cNvPicPr>
            <a:picLocks noGrp="1" noChangeAspect="1"/>
          </p:cNvPicPr>
          <p:nvPr>
            <p:ph idx="1"/>
          </p:nvPr>
        </p:nvPicPr>
        <p:blipFill>
          <a:blip r:embed="rId2"/>
          <a:stretch>
            <a:fillRect/>
          </a:stretch>
        </p:blipFill>
        <p:spPr>
          <a:xfrm>
            <a:off x="3189420" y="1825625"/>
            <a:ext cx="5813160" cy="4351338"/>
          </a:xfrm>
          <a:prstGeom prst="rect">
            <a:avLst/>
          </a:prstGeom>
        </p:spPr>
      </p:pic>
    </p:spTree>
    <p:extLst>
      <p:ext uri="{BB962C8B-B14F-4D97-AF65-F5344CB8AC3E}">
        <p14:creationId xmlns:p14="http://schemas.microsoft.com/office/powerpoint/2010/main" val="14986550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增加排程優先順序</a:t>
            </a:r>
          </a:p>
        </p:txBody>
      </p:sp>
      <p:pic>
        <p:nvPicPr>
          <p:cNvPr id="4" name="內容版面配置區 3"/>
          <p:cNvPicPr>
            <a:picLocks noGrp="1" noChangeAspect="1"/>
          </p:cNvPicPr>
          <p:nvPr>
            <p:ph idx="1"/>
          </p:nvPr>
        </p:nvPicPr>
        <p:blipFill>
          <a:blip r:embed="rId2"/>
          <a:stretch>
            <a:fillRect/>
          </a:stretch>
        </p:blipFill>
        <p:spPr>
          <a:xfrm>
            <a:off x="3189420" y="1825625"/>
            <a:ext cx="5813160" cy="4351338"/>
          </a:xfrm>
          <a:prstGeom prst="rect">
            <a:avLst/>
          </a:prstGeom>
        </p:spPr>
      </p:pic>
    </p:spTree>
    <p:extLst>
      <p:ext uri="{BB962C8B-B14F-4D97-AF65-F5344CB8AC3E}">
        <p14:creationId xmlns:p14="http://schemas.microsoft.com/office/powerpoint/2010/main" val="37831060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增加處理程序工作組</a:t>
            </a:r>
          </a:p>
        </p:txBody>
      </p:sp>
      <p:pic>
        <p:nvPicPr>
          <p:cNvPr id="4" name="內容版面配置區 3"/>
          <p:cNvPicPr>
            <a:picLocks noGrp="1" noChangeAspect="1"/>
          </p:cNvPicPr>
          <p:nvPr>
            <p:ph idx="1"/>
          </p:nvPr>
        </p:nvPicPr>
        <p:blipFill>
          <a:blip r:embed="rId2"/>
          <a:stretch>
            <a:fillRect/>
          </a:stretch>
        </p:blipFill>
        <p:spPr>
          <a:xfrm>
            <a:off x="3196999" y="1825625"/>
            <a:ext cx="5798001" cy="4351338"/>
          </a:xfrm>
          <a:prstGeom prst="rect">
            <a:avLst/>
          </a:prstGeom>
        </p:spPr>
      </p:pic>
    </p:spTree>
    <p:extLst>
      <p:ext uri="{BB962C8B-B14F-4D97-AF65-F5344CB8AC3E}">
        <p14:creationId xmlns:p14="http://schemas.microsoft.com/office/powerpoint/2010/main" val="2588644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調整處理程序的記憶體配額</a:t>
            </a:r>
          </a:p>
        </p:txBody>
      </p:sp>
      <p:pic>
        <p:nvPicPr>
          <p:cNvPr id="4" name="內容版面配置區 3"/>
          <p:cNvPicPr>
            <a:picLocks noGrp="1" noChangeAspect="1"/>
          </p:cNvPicPr>
          <p:nvPr>
            <p:ph idx="1"/>
          </p:nvPr>
        </p:nvPicPr>
        <p:blipFill>
          <a:blip r:embed="rId2"/>
          <a:stretch>
            <a:fillRect/>
          </a:stretch>
        </p:blipFill>
        <p:spPr>
          <a:xfrm>
            <a:off x="3189420" y="1825625"/>
            <a:ext cx="5813160" cy="4351338"/>
          </a:xfrm>
          <a:prstGeom prst="rect">
            <a:avLst/>
          </a:prstGeom>
        </p:spPr>
      </p:pic>
    </p:spTree>
    <p:extLst>
      <p:ext uri="{BB962C8B-B14F-4D97-AF65-F5344CB8AC3E}">
        <p14:creationId xmlns:p14="http://schemas.microsoft.com/office/powerpoint/2010/main" val="20002757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還原檔案及目錄</a:t>
            </a:r>
          </a:p>
        </p:txBody>
      </p:sp>
      <p:pic>
        <p:nvPicPr>
          <p:cNvPr id="4" name="內容版面配置區 3"/>
          <p:cNvPicPr>
            <a:picLocks noGrp="1" noChangeAspect="1"/>
          </p:cNvPicPr>
          <p:nvPr>
            <p:ph idx="1"/>
          </p:nvPr>
        </p:nvPicPr>
        <p:blipFill>
          <a:blip r:embed="rId2"/>
          <a:stretch>
            <a:fillRect/>
          </a:stretch>
        </p:blipFill>
        <p:spPr>
          <a:xfrm>
            <a:off x="3190374" y="1825625"/>
            <a:ext cx="5811251" cy="4351338"/>
          </a:xfrm>
          <a:prstGeom prst="rect">
            <a:avLst/>
          </a:prstGeom>
        </p:spPr>
      </p:pic>
    </p:spTree>
    <p:extLst>
      <p:ext uri="{BB962C8B-B14F-4D97-AF65-F5344CB8AC3E}">
        <p14:creationId xmlns:p14="http://schemas.microsoft.com/office/powerpoint/2010/main" val="1265892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鎖定記憶體中的分頁</a:t>
            </a:r>
          </a:p>
        </p:txBody>
      </p:sp>
      <p:pic>
        <p:nvPicPr>
          <p:cNvPr id="4" name="內容版面配置區 3"/>
          <p:cNvPicPr>
            <a:picLocks noGrp="1" noChangeAspect="1"/>
          </p:cNvPicPr>
          <p:nvPr>
            <p:ph idx="1"/>
          </p:nvPr>
        </p:nvPicPr>
        <p:blipFill>
          <a:blip r:embed="rId2"/>
          <a:stretch>
            <a:fillRect/>
          </a:stretch>
        </p:blipFill>
        <p:spPr>
          <a:xfrm>
            <a:off x="3015935" y="1825625"/>
            <a:ext cx="6160129" cy="4351338"/>
          </a:xfrm>
          <a:prstGeom prst="rect">
            <a:avLst/>
          </a:prstGeom>
        </p:spPr>
      </p:pic>
    </p:spTree>
    <p:extLst>
      <p:ext uri="{BB962C8B-B14F-4D97-AF65-F5344CB8AC3E}">
        <p14:creationId xmlns:p14="http://schemas.microsoft.com/office/powerpoint/2010/main" val="90823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使用者設定</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150101" y="1825625"/>
            <a:ext cx="5891797" cy="4351338"/>
          </a:xfrm>
          <a:prstGeom prst="rect">
            <a:avLst/>
          </a:prstGeom>
        </p:spPr>
      </p:pic>
    </p:spTree>
    <p:extLst>
      <p:ext uri="{BB962C8B-B14F-4D97-AF65-F5344CB8AC3E}">
        <p14:creationId xmlns:p14="http://schemas.microsoft.com/office/powerpoint/2010/main" val="1673551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關閉系統</a:t>
            </a:r>
          </a:p>
        </p:txBody>
      </p:sp>
      <p:pic>
        <p:nvPicPr>
          <p:cNvPr id="4" name="內容版面配置區 3"/>
          <p:cNvPicPr>
            <a:picLocks noGrp="1" noChangeAspect="1"/>
          </p:cNvPicPr>
          <p:nvPr>
            <p:ph idx="1"/>
          </p:nvPr>
        </p:nvPicPr>
        <p:blipFill>
          <a:blip r:embed="rId2"/>
          <a:stretch>
            <a:fillRect/>
          </a:stretch>
        </p:blipFill>
        <p:spPr>
          <a:xfrm>
            <a:off x="3017116" y="1825625"/>
            <a:ext cx="6157768" cy="4351338"/>
          </a:xfrm>
          <a:prstGeom prst="rect">
            <a:avLst/>
          </a:prstGeom>
        </p:spPr>
      </p:pic>
    </p:spTree>
    <p:extLst>
      <p:ext uri="{BB962C8B-B14F-4D97-AF65-F5344CB8AC3E}">
        <p14:creationId xmlns:p14="http://schemas.microsoft.com/office/powerpoint/2010/main" val="33252070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變更系統時間</a:t>
            </a:r>
          </a:p>
        </p:txBody>
      </p:sp>
      <p:pic>
        <p:nvPicPr>
          <p:cNvPr id="4" name="內容版面配置區 3"/>
          <p:cNvPicPr>
            <a:picLocks noGrp="1" noChangeAspect="1"/>
          </p:cNvPicPr>
          <p:nvPr>
            <p:ph idx="1"/>
          </p:nvPr>
        </p:nvPicPr>
        <p:blipFill>
          <a:blip r:embed="rId2"/>
          <a:stretch>
            <a:fillRect/>
          </a:stretch>
        </p:blipFill>
        <p:spPr>
          <a:xfrm>
            <a:off x="3013091" y="1825625"/>
            <a:ext cx="6165817" cy="4351338"/>
          </a:xfrm>
          <a:prstGeom prst="rect">
            <a:avLst/>
          </a:prstGeom>
        </p:spPr>
      </p:pic>
    </p:spTree>
    <p:extLst>
      <p:ext uri="{BB962C8B-B14F-4D97-AF65-F5344CB8AC3E}">
        <p14:creationId xmlns:p14="http://schemas.microsoft.com/office/powerpoint/2010/main" val="34663770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變更時區</a:t>
            </a:r>
          </a:p>
        </p:txBody>
      </p:sp>
      <p:pic>
        <p:nvPicPr>
          <p:cNvPr id="4" name="內容版面配置區 3"/>
          <p:cNvPicPr>
            <a:picLocks noGrp="1" noChangeAspect="1"/>
          </p:cNvPicPr>
          <p:nvPr>
            <p:ph idx="1"/>
          </p:nvPr>
        </p:nvPicPr>
        <p:blipFill>
          <a:blip r:embed="rId2"/>
          <a:stretch>
            <a:fillRect/>
          </a:stretch>
        </p:blipFill>
        <p:spPr>
          <a:xfrm>
            <a:off x="3017116" y="1825625"/>
            <a:ext cx="6157768" cy="4351338"/>
          </a:xfrm>
          <a:prstGeom prst="rect">
            <a:avLst/>
          </a:prstGeom>
        </p:spPr>
      </p:pic>
    </p:spTree>
    <p:extLst>
      <p:ext uri="{BB962C8B-B14F-4D97-AF65-F5344CB8AC3E}">
        <p14:creationId xmlns:p14="http://schemas.microsoft.com/office/powerpoint/2010/main" val="5845077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讓電腦及使用者帳戶受信賴，以進行委派</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018294" y="1825625"/>
            <a:ext cx="6155412" cy="4351338"/>
          </a:xfrm>
          <a:prstGeom prst="rect">
            <a:avLst/>
          </a:prstGeom>
        </p:spPr>
      </p:pic>
    </p:spTree>
    <p:extLst>
      <p:ext uri="{BB962C8B-B14F-4D97-AF65-F5344CB8AC3E}">
        <p14:creationId xmlns:p14="http://schemas.microsoft.com/office/powerpoint/2010/main" val="41364123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進階安全性的</a:t>
            </a:r>
            <a:r>
              <a:rPr lang="en-US" altLang="zh-TW" dirty="0" smtClean="0"/>
              <a:t>Windows Defender</a:t>
            </a:r>
            <a:r>
              <a:rPr lang="zh-TW" altLang="en-US" dirty="0" smtClean="0"/>
              <a:t>防火牆</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3194163" y="1825625"/>
            <a:ext cx="5803674" cy="4351338"/>
          </a:xfrm>
          <a:prstGeom prst="rect">
            <a:avLst/>
          </a:prstGeom>
        </p:spPr>
      </p:pic>
    </p:spTree>
    <p:extLst>
      <p:ext uri="{BB962C8B-B14F-4D97-AF65-F5344CB8AC3E}">
        <p14:creationId xmlns:p14="http://schemas.microsoft.com/office/powerpoint/2010/main" val="34755803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防火牆新增規則</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192264" y="1825625"/>
            <a:ext cx="5807471" cy="4351338"/>
          </a:xfrm>
          <a:prstGeom prst="rect">
            <a:avLst/>
          </a:prstGeom>
        </p:spPr>
      </p:pic>
    </p:spTree>
    <p:extLst>
      <p:ext uri="{BB962C8B-B14F-4D97-AF65-F5344CB8AC3E}">
        <p14:creationId xmlns:p14="http://schemas.microsoft.com/office/powerpoint/2010/main" val="16045892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網路清單管理原則</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193214" y="1825625"/>
            <a:ext cx="5805571" cy="4351338"/>
          </a:xfrm>
          <a:prstGeom prst="rect">
            <a:avLst/>
          </a:prstGeom>
        </p:spPr>
      </p:pic>
    </p:spTree>
    <p:extLst>
      <p:ext uri="{BB962C8B-B14F-4D97-AF65-F5344CB8AC3E}">
        <p14:creationId xmlns:p14="http://schemas.microsoft.com/office/powerpoint/2010/main" val="30893788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Event Viewer(</a:t>
            </a:r>
            <a:r>
              <a:rPr lang="zh-TW" altLang="en-US" dirty="0" smtClean="0"/>
              <a:t>檢視觸發事件</a:t>
            </a:r>
            <a:r>
              <a:rPr lang="en-US" altLang="zh-TW" dirty="0" smtClean="0"/>
              <a:t>)</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196999" y="1825625"/>
            <a:ext cx="5798001" cy="4351338"/>
          </a:xfrm>
          <a:prstGeom prst="rect">
            <a:avLst/>
          </a:prstGeom>
        </p:spPr>
      </p:pic>
    </p:spTree>
    <p:extLst>
      <p:ext uri="{BB962C8B-B14F-4D97-AF65-F5344CB8AC3E}">
        <p14:creationId xmlns:p14="http://schemas.microsoft.com/office/powerpoint/2010/main" val="37575264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安全性選項</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017116" y="1825625"/>
            <a:ext cx="6157768" cy="4351338"/>
          </a:xfrm>
          <a:prstGeom prst="rect">
            <a:avLst/>
          </a:prstGeom>
        </p:spPr>
      </p:pic>
    </p:spTree>
    <p:extLst>
      <p:ext uri="{BB962C8B-B14F-4D97-AF65-F5344CB8AC3E}">
        <p14:creationId xmlns:p14="http://schemas.microsoft.com/office/powerpoint/2010/main" val="22095050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DCOM: </a:t>
            </a:r>
            <a:r>
              <a:rPr lang="zh-TW" altLang="en-US" dirty="0"/>
              <a:t>以 </a:t>
            </a:r>
            <a:r>
              <a:rPr lang="en-US" altLang="zh-TW" dirty="0"/>
              <a:t>Security Descriptor Definition Language (SDDL) </a:t>
            </a:r>
            <a:r>
              <a:rPr lang="zh-TW" altLang="en-US" dirty="0"/>
              <a:t>語法表示的電腦存取</a:t>
            </a:r>
            <a:r>
              <a:rPr lang="zh-TW" altLang="en-US" dirty="0" smtClean="0"/>
              <a:t>限制</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564809" y="1825625"/>
            <a:ext cx="7062381" cy="4351338"/>
          </a:xfrm>
          <a:prstGeom prst="rect">
            <a:avLst/>
          </a:prstGeom>
        </p:spPr>
      </p:pic>
    </p:spTree>
    <p:extLst>
      <p:ext uri="{BB962C8B-B14F-4D97-AF65-F5344CB8AC3E}">
        <p14:creationId xmlns:p14="http://schemas.microsoft.com/office/powerpoint/2010/main" val="1808188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密碼原則</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838200" y="1690688"/>
            <a:ext cx="5811251" cy="4351338"/>
          </a:xfrm>
          <a:prstGeom prst="rect">
            <a:avLst/>
          </a:prstGeom>
        </p:spPr>
      </p:pic>
    </p:spTree>
    <p:extLst>
      <p:ext uri="{BB962C8B-B14F-4D97-AF65-F5344CB8AC3E}">
        <p14:creationId xmlns:p14="http://schemas.microsoft.com/office/powerpoint/2010/main" val="8220797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應用程式控制原則</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193214" y="1825625"/>
            <a:ext cx="5805571" cy="4351338"/>
          </a:xfrm>
          <a:prstGeom prst="rect">
            <a:avLst/>
          </a:prstGeom>
        </p:spPr>
      </p:pic>
    </p:spTree>
    <p:extLst>
      <p:ext uri="{BB962C8B-B14F-4D97-AF65-F5344CB8AC3E}">
        <p14:creationId xmlns:p14="http://schemas.microsoft.com/office/powerpoint/2010/main" val="12225064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系統稽核原則</a:t>
            </a:r>
            <a:r>
              <a:rPr lang="en-US" altLang="zh-TW" dirty="0" smtClean="0"/>
              <a:t>-</a:t>
            </a:r>
            <a:r>
              <a:rPr lang="zh-TW" altLang="en-US" dirty="0" smtClean="0"/>
              <a:t>本機群組原則物件</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186576" y="1825625"/>
            <a:ext cx="5818848" cy="4351338"/>
          </a:xfrm>
          <a:prstGeom prst="rect">
            <a:avLst/>
          </a:prstGeom>
        </p:spPr>
      </p:pic>
    </p:spTree>
    <p:extLst>
      <p:ext uri="{BB962C8B-B14F-4D97-AF65-F5344CB8AC3E}">
        <p14:creationId xmlns:p14="http://schemas.microsoft.com/office/powerpoint/2010/main" val="31277763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印表機設定</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3193214" y="1825625"/>
            <a:ext cx="5805571" cy="4351338"/>
          </a:xfrm>
          <a:prstGeom prst="rect">
            <a:avLst/>
          </a:prstGeom>
        </p:spPr>
      </p:pic>
    </p:spTree>
    <p:extLst>
      <p:ext uri="{BB962C8B-B14F-4D97-AF65-F5344CB8AC3E}">
        <p14:creationId xmlns:p14="http://schemas.microsoft.com/office/powerpoint/2010/main" val="1535824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a:stretch>
            <a:fillRect/>
          </a:stretch>
        </p:blipFill>
        <p:spPr>
          <a:xfrm>
            <a:off x="838200" y="1816505"/>
            <a:ext cx="5269892" cy="3940828"/>
          </a:xfrm>
          <a:prstGeom prst="rect">
            <a:avLst/>
          </a:prstGeom>
        </p:spPr>
      </p:pic>
      <p:sp>
        <p:nvSpPr>
          <p:cNvPr id="5" name="矩形 4"/>
          <p:cNvSpPr/>
          <p:nvPr/>
        </p:nvSpPr>
        <p:spPr>
          <a:xfrm>
            <a:off x="1103591" y="4440690"/>
            <a:ext cx="1296785" cy="2161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p:cNvPicPr>
            <a:picLocks noChangeAspect="1"/>
          </p:cNvPicPr>
          <p:nvPr/>
        </p:nvPicPr>
        <p:blipFill>
          <a:blip r:embed="rId3"/>
          <a:stretch>
            <a:fillRect/>
          </a:stretch>
        </p:blipFill>
        <p:spPr>
          <a:xfrm>
            <a:off x="6108092" y="1816505"/>
            <a:ext cx="5263012" cy="3940828"/>
          </a:xfrm>
          <a:prstGeom prst="rect">
            <a:avLst/>
          </a:prstGeom>
        </p:spPr>
      </p:pic>
      <p:sp>
        <p:nvSpPr>
          <p:cNvPr id="7" name="矩形 6"/>
          <p:cNvSpPr/>
          <p:nvPr/>
        </p:nvSpPr>
        <p:spPr>
          <a:xfrm>
            <a:off x="7864609" y="2593571"/>
            <a:ext cx="2351733" cy="2538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224574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367819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6403302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9349311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2341282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04357665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TotalTime>
  <Words>1279</Words>
  <Application>Microsoft Office PowerPoint</Application>
  <PresentationFormat>寬螢幕</PresentationFormat>
  <Paragraphs>161</Paragraphs>
  <Slides>98</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98</vt:i4>
      </vt:variant>
    </vt:vector>
  </HeadingPairs>
  <TitlesOfParts>
    <vt:vector size="103" baseType="lpstr">
      <vt:lpstr>新細明體</vt:lpstr>
      <vt:lpstr>Arial</vt:lpstr>
      <vt:lpstr>Calibri</vt:lpstr>
      <vt:lpstr>Calibri Light</vt:lpstr>
      <vt:lpstr>Office 佈景主題</vt:lpstr>
      <vt:lpstr>WindowsSever</vt:lpstr>
      <vt:lpstr>Gpedit(本機群組原則編輯器)</vt:lpstr>
      <vt:lpstr>本地端內群組</vt:lpstr>
      <vt:lpstr>拒絕本機端登入</vt:lpstr>
      <vt:lpstr>PowerPoint 簡報</vt:lpstr>
      <vt:lpstr>Debug programs(除錯)</vt:lpstr>
      <vt:lpstr>稽核原則</vt:lpstr>
      <vt:lpstr>使用者設定</vt:lpstr>
      <vt:lpstr>密碼原則</vt:lpstr>
      <vt:lpstr>使用可還元的加密來存放密碼</vt:lpstr>
      <vt:lpstr>PowerPoint 簡報</vt:lpstr>
      <vt:lpstr>密碼必須符合複雜性需求</vt:lpstr>
      <vt:lpstr>PowerPoint 簡報</vt:lpstr>
      <vt:lpstr>密碼最常使用期限</vt:lpstr>
      <vt:lpstr>PowerPoint 簡報</vt:lpstr>
      <vt:lpstr>密碼最短使用期限</vt:lpstr>
      <vt:lpstr>PowerPoint 簡報</vt:lpstr>
      <vt:lpstr>強制執行密碼歷程記錄</vt:lpstr>
      <vt:lpstr>PowerPoint 簡報</vt:lpstr>
      <vt:lpstr>最小密碼長度</vt:lpstr>
      <vt:lpstr>PowerPoint 簡報</vt:lpstr>
      <vt:lpstr>帳戶鎖定原則</vt:lpstr>
      <vt:lpstr>重設帳戶鎖定計數器</vt:lpstr>
      <vt:lpstr>帳戶所定時間</vt:lpstr>
      <vt:lpstr>帳戶鎖定闢值</vt:lpstr>
      <vt:lpstr>本機原則</vt:lpstr>
      <vt:lpstr>安全性選項</vt:lpstr>
      <vt:lpstr>稽核原則(Local Policies)</vt:lpstr>
      <vt:lpstr>稽核目錄服務存取</vt:lpstr>
      <vt:lpstr>稽核系統事件</vt:lpstr>
      <vt:lpstr>稽核物件存取</vt:lpstr>
      <vt:lpstr>稽核原則變更</vt:lpstr>
      <vt:lpstr>稽核特殊權限使用</vt:lpstr>
      <vt:lpstr>稽核帳戶登入事件</vt:lpstr>
      <vt:lpstr>稽核帳戶管理</vt:lpstr>
      <vt:lpstr>稽核登入事件</vt:lpstr>
      <vt:lpstr>稽核程序追蹤</vt:lpstr>
      <vt:lpstr>使用者權限指派</vt:lpstr>
      <vt:lpstr>本機登入</vt:lpstr>
      <vt:lpstr>允許透過遠端桌面服務登入</vt:lpstr>
      <vt:lpstr>以批次工作登入</vt:lpstr>
      <vt:lpstr>以服務方式登入</vt:lpstr>
      <vt:lpstr>同步處理目錄服務資料</vt:lpstr>
      <vt:lpstr>在驗證後模擬用戶端</vt:lpstr>
      <vt:lpstr>存取認證管理員作為信任的呼叫者</vt:lpstr>
      <vt:lpstr>取代處理程序等級權杖 </vt:lpstr>
      <vt:lpstr>取得檔案或其他物件的擁有權</vt:lpstr>
      <vt:lpstr>拒絕以批次工作登入</vt:lpstr>
      <vt:lpstr>拒絕以服務方式登入</vt:lpstr>
      <vt:lpstr>拒絕本機登入</vt:lpstr>
      <vt:lpstr>拒絕從網路存取這台電腦 </vt:lpstr>
      <vt:lpstr>拒絕透過遠端桌面服務登入</vt:lpstr>
      <vt:lpstr>建立分頁檔</vt:lpstr>
      <vt:lpstr>建立永久共用物件</vt:lpstr>
      <vt:lpstr>建立符號連結</vt:lpstr>
      <vt:lpstr>建立全域物件</vt:lpstr>
      <vt:lpstr>建立權杖物件</vt:lpstr>
      <vt:lpstr>為相同工作階段中的另一個使用者取得模擬權杖</vt:lpstr>
      <vt:lpstr>修改物件標籤</vt:lpstr>
      <vt:lpstr>修改韌體環境值</vt:lpstr>
      <vt:lpstr>偵錯程式 </vt:lpstr>
      <vt:lpstr>執行磁碟區維護工作</vt:lpstr>
      <vt:lpstr>將工作站新增至網域</vt:lpstr>
      <vt:lpstr>強制從遠端系統進行關閉</vt:lpstr>
      <vt:lpstr>從網路存取這台電腦</vt:lpstr>
      <vt:lpstr>從擴充座移除電腦</vt:lpstr>
      <vt:lpstr>產生安全性稽核</vt:lpstr>
      <vt:lpstr>略過周遊檢查</vt:lpstr>
      <vt:lpstr>備份檔案及目錄</vt:lpstr>
      <vt:lpstr>當成作業系統的一部分</vt:lpstr>
      <vt:lpstr>載入及解除載入裝置驅動程式</vt:lpstr>
      <vt:lpstr>監視系統效能</vt:lpstr>
      <vt:lpstr>監視單一處理程序</vt:lpstr>
      <vt:lpstr>管理稽核及安全性記錄檔</vt:lpstr>
      <vt:lpstr>增加排程優先順序</vt:lpstr>
      <vt:lpstr>增加處理程序工作組</vt:lpstr>
      <vt:lpstr>調整處理程序的記憶體配額</vt:lpstr>
      <vt:lpstr>還原檔案及目錄</vt:lpstr>
      <vt:lpstr>鎖定記憶體中的分頁</vt:lpstr>
      <vt:lpstr>關閉系統</vt:lpstr>
      <vt:lpstr>變更系統時間</vt:lpstr>
      <vt:lpstr>變更時區</vt:lpstr>
      <vt:lpstr>讓電腦及使用者帳戶受信賴，以進行委派</vt:lpstr>
      <vt:lpstr>進階安全性的Windows Defender防火牆</vt:lpstr>
      <vt:lpstr>防火牆新增規則</vt:lpstr>
      <vt:lpstr>網路清單管理原則</vt:lpstr>
      <vt:lpstr>Event Viewer(檢視觸發事件)</vt:lpstr>
      <vt:lpstr>安全性選項</vt:lpstr>
      <vt:lpstr>DCOM: 以 Security Descriptor Definition Language (SDDL) 語法表示的電腦存取限制</vt:lpstr>
      <vt:lpstr>應用程式控制原則</vt:lpstr>
      <vt:lpstr>系統稽核原則-本機群組原則物件</vt:lpstr>
      <vt:lpstr>印表機設定</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owner</dc:creator>
  <cp:lastModifiedBy>owner</cp:lastModifiedBy>
  <cp:revision>23</cp:revision>
  <dcterms:created xsi:type="dcterms:W3CDTF">2021-03-23T01:40:50Z</dcterms:created>
  <dcterms:modified xsi:type="dcterms:W3CDTF">2021-03-30T03:59:30Z</dcterms:modified>
</cp:coreProperties>
</file>